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8"/>
  </p:notesMasterIdLst>
  <p:handoutMasterIdLst>
    <p:handoutMasterId r:id="rId59"/>
  </p:handoutMasterIdLst>
  <p:sldIdLst>
    <p:sldId id="520" r:id="rId2"/>
    <p:sldId id="522" r:id="rId3"/>
    <p:sldId id="11088135" r:id="rId4"/>
    <p:sldId id="11088136" r:id="rId5"/>
    <p:sldId id="11088137" r:id="rId6"/>
    <p:sldId id="523" r:id="rId7"/>
    <p:sldId id="524" r:id="rId8"/>
    <p:sldId id="534" r:id="rId9"/>
    <p:sldId id="525" r:id="rId10"/>
    <p:sldId id="526" r:id="rId11"/>
    <p:sldId id="527" r:id="rId12"/>
    <p:sldId id="528" r:id="rId13"/>
    <p:sldId id="529" r:id="rId14"/>
    <p:sldId id="530" r:id="rId15"/>
    <p:sldId id="531" r:id="rId16"/>
    <p:sldId id="533" r:id="rId17"/>
    <p:sldId id="499" r:id="rId18"/>
    <p:sldId id="480" r:id="rId19"/>
    <p:sldId id="442" r:id="rId20"/>
    <p:sldId id="482" r:id="rId21"/>
    <p:sldId id="481" r:id="rId22"/>
    <p:sldId id="483" r:id="rId23"/>
    <p:sldId id="484" r:id="rId24"/>
    <p:sldId id="500" r:id="rId25"/>
    <p:sldId id="501" r:id="rId26"/>
    <p:sldId id="503" r:id="rId27"/>
    <p:sldId id="505" r:id="rId28"/>
    <p:sldId id="506" r:id="rId29"/>
    <p:sldId id="509" r:id="rId30"/>
    <p:sldId id="510" r:id="rId31"/>
    <p:sldId id="512" r:id="rId32"/>
    <p:sldId id="513" r:id="rId33"/>
    <p:sldId id="515" r:id="rId34"/>
    <p:sldId id="516" r:id="rId35"/>
    <p:sldId id="519" r:id="rId36"/>
    <p:sldId id="556" r:id="rId37"/>
    <p:sldId id="538" r:id="rId38"/>
    <p:sldId id="539" r:id="rId39"/>
    <p:sldId id="540" r:id="rId40"/>
    <p:sldId id="541" r:id="rId41"/>
    <p:sldId id="542" r:id="rId42"/>
    <p:sldId id="543" r:id="rId43"/>
    <p:sldId id="544" r:id="rId44"/>
    <p:sldId id="545" r:id="rId45"/>
    <p:sldId id="11088138" r:id="rId46"/>
    <p:sldId id="546" r:id="rId47"/>
    <p:sldId id="547" r:id="rId48"/>
    <p:sldId id="548" r:id="rId49"/>
    <p:sldId id="549" r:id="rId50"/>
    <p:sldId id="550" r:id="rId51"/>
    <p:sldId id="551" r:id="rId52"/>
    <p:sldId id="552" r:id="rId53"/>
    <p:sldId id="553" r:id="rId54"/>
    <p:sldId id="554" r:id="rId55"/>
    <p:sldId id="11088134" r:id="rId56"/>
    <p:sldId id="555" r:id="rId57"/>
  </p:sldIdLst>
  <p:sldSz cx="9144000" cy="5143500" type="screen16x9"/>
  <p:notesSz cx="7096125" cy="10231438"/>
  <p:custDataLst>
    <p:tags r:id="rId60"/>
  </p:custDataLst>
  <p:defaultTextStyle>
    <a:defPPr>
      <a:defRPr lang="en-US"/>
    </a:defPPr>
    <a:lvl1pPr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8572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10287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12001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13716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223"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EFA"/>
    <a:srgbClr val="CECECE"/>
    <a:srgbClr val="0070C0"/>
    <a:srgbClr val="338DCC"/>
    <a:srgbClr val="007FDE"/>
    <a:srgbClr val="FAFAFA"/>
    <a:srgbClr val="FCFCFC"/>
    <a:srgbClr val="F2F2F2"/>
    <a:srgbClr val="FFFFFA"/>
    <a:srgbClr val="FFFFF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0470" autoAdjust="0"/>
  </p:normalViewPr>
  <p:slideViewPr>
    <p:cSldViewPr>
      <p:cViewPr varScale="1">
        <p:scale>
          <a:sx n="97" d="100"/>
          <a:sy n="97" d="100"/>
        </p:scale>
        <p:origin x="931" y="72"/>
      </p:cViewPr>
      <p:guideLst>
        <p:guide orient="horz" pos="1620"/>
        <p:guide pos="2880"/>
      </p:guideLst>
    </p:cSldViewPr>
  </p:slideViewPr>
  <p:outlineViewPr>
    <p:cViewPr>
      <p:scale>
        <a:sx n="33" d="100"/>
        <a:sy n="33" d="100"/>
      </p:scale>
      <p:origin x="0" y="642"/>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3" d="100"/>
          <a:sy n="53" d="100"/>
        </p:scale>
        <p:origin x="-2868" y="-90"/>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407DD4-1E5F-43FE-B085-20478A840B66}"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zh-CN" altLang="en-US"/>
        </a:p>
      </dgm:t>
    </dgm:pt>
    <dgm:pt modelId="{B8775836-59A4-4B4F-A11E-5F9D141B228F}">
      <dgm:prSet phldrT="[文本]"/>
      <dgm:spPr/>
      <dgm:t>
        <a:bodyPr/>
        <a:lstStyle/>
        <a:p>
          <a:r>
            <a:rPr lang="zh-CN" altLang="en-US" b="1" dirty="0">
              <a:solidFill>
                <a:srgbClr val="0070C0"/>
              </a:solidFill>
              <a:latin typeface="微软雅黑" panose="020B0503020204020204" pitchFamily="34" charset="-122"/>
              <a:ea typeface="微软雅黑" panose="020B0503020204020204" pitchFamily="34" charset="-122"/>
            </a:rPr>
            <a:t>课程</a:t>
          </a:r>
        </a:p>
      </dgm:t>
    </dgm:pt>
    <dgm:pt modelId="{19586A28-F419-4F63-AD5D-A844278AE61F}" type="parTrans" cxnId="{C90079F2-11CB-4BC1-AE48-C8C885E46BCE}">
      <dgm:prSet/>
      <dgm:spPr/>
      <dgm:t>
        <a:bodyPr/>
        <a:lstStyle/>
        <a:p>
          <a:endParaRPr lang="zh-CN" altLang="en-US"/>
        </a:p>
      </dgm:t>
    </dgm:pt>
    <dgm:pt modelId="{776BB62D-327F-4696-99D3-30A6578E8F82}" type="sibTrans" cxnId="{C90079F2-11CB-4BC1-AE48-C8C885E46BCE}">
      <dgm:prSet/>
      <dgm:spPr/>
      <dgm:t>
        <a:bodyPr/>
        <a:lstStyle/>
        <a:p>
          <a:endParaRPr lang="zh-CN" altLang="en-US"/>
        </a:p>
      </dgm:t>
    </dgm:pt>
    <dgm:pt modelId="{B643481D-3B34-4D28-8921-A81A9B7F3914}">
      <dgm:prSet phldrT="[文本]"/>
      <dgm:spPr/>
      <dgm:t>
        <a:bodyPr/>
        <a:lstStyle/>
        <a:p>
          <a:r>
            <a:rPr lang="zh-CN" altLang="en-US" b="1" dirty="0">
              <a:solidFill>
                <a:srgbClr val="0070C0"/>
              </a:solidFill>
              <a:latin typeface="微软雅黑" panose="020B0503020204020204" pitchFamily="34" charset="-122"/>
              <a:ea typeface="微软雅黑" panose="020B0503020204020204" pitchFamily="34" charset="-122"/>
            </a:rPr>
            <a:t>离线资料</a:t>
          </a:r>
        </a:p>
      </dgm:t>
    </dgm:pt>
    <dgm:pt modelId="{D6762FC6-1D10-4250-9523-40938FB18236}" type="parTrans" cxnId="{EFC2519C-EDA0-4E65-B260-8DFBCF508B6D}">
      <dgm:prSet/>
      <dgm:spPr/>
      <dgm:t>
        <a:bodyPr/>
        <a:lstStyle/>
        <a:p>
          <a:endParaRPr lang="zh-CN" altLang="en-US"/>
        </a:p>
      </dgm:t>
    </dgm:pt>
    <dgm:pt modelId="{D626F903-C875-4D0E-B509-E8DEF6E098A5}" type="sibTrans" cxnId="{EFC2519C-EDA0-4E65-B260-8DFBCF508B6D}">
      <dgm:prSet/>
      <dgm:spPr/>
      <dgm:t>
        <a:bodyPr/>
        <a:lstStyle/>
        <a:p>
          <a:endParaRPr lang="zh-CN" altLang="en-US"/>
        </a:p>
      </dgm:t>
    </dgm:pt>
    <dgm:pt modelId="{EFAEDCF5-5890-4F9B-9A17-6C5D0025199D}">
      <dgm:prSet phldrT="[文本]"/>
      <dgm:spPr/>
      <dgm:t>
        <a:bodyPr/>
        <a:lstStyle/>
        <a:p>
          <a:r>
            <a:rPr lang="zh-CN" altLang="en-US" b="1" dirty="0">
              <a:solidFill>
                <a:srgbClr val="0070C0"/>
              </a:solidFill>
              <a:latin typeface="微软雅黑" panose="020B0503020204020204" pitchFamily="34" charset="-122"/>
              <a:ea typeface="微软雅黑" panose="020B0503020204020204" pitchFamily="34" charset="-122"/>
            </a:rPr>
            <a:t>实践</a:t>
          </a:r>
        </a:p>
      </dgm:t>
    </dgm:pt>
    <dgm:pt modelId="{9964B1B2-D448-49D7-89CF-B3A2FB3DC0E9}" type="parTrans" cxnId="{BFF511B1-EA79-4782-9EE2-BDF755D2AEED}">
      <dgm:prSet/>
      <dgm:spPr/>
      <dgm:t>
        <a:bodyPr/>
        <a:lstStyle/>
        <a:p>
          <a:endParaRPr lang="zh-CN" altLang="en-US"/>
        </a:p>
      </dgm:t>
    </dgm:pt>
    <dgm:pt modelId="{170186F3-0E38-4534-83E5-EB159ADCB691}" type="sibTrans" cxnId="{BFF511B1-EA79-4782-9EE2-BDF755D2AEED}">
      <dgm:prSet/>
      <dgm:spPr/>
      <dgm:t>
        <a:bodyPr/>
        <a:lstStyle/>
        <a:p>
          <a:endParaRPr lang="zh-CN" altLang="en-US"/>
        </a:p>
      </dgm:t>
    </dgm:pt>
    <dgm:pt modelId="{18AFBD5B-1A07-4BA5-AD18-277E5E675646}" type="pres">
      <dgm:prSet presAssocID="{05407DD4-1E5F-43FE-B085-20478A840B66}" presName="cycle" presStyleCnt="0">
        <dgm:presLayoutVars>
          <dgm:dir/>
          <dgm:resizeHandles val="exact"/>
        </dgm:presLayoutVars>
      </dgm:prSet>
      <dgm:spPr/>
    </dgm:pt>
    <dgm:pt modelId="{D381EC75-75F3-44DD-8761-13CA84C6C8E7}" type="pres">
      <dgm:prSet presAssocID="{B8775836-59A4-4B4F-A11E-5F9D141B228F}" presName="dummy" presStyleCnt="0"/>
      <dgm:spPr/>
    </dgm:pt>
    <dgm:pt modelId="{27F2A382-2602-45D9-B350-A3E78E24FC01}" type="pres">
      <dgm:prSet presAssocID="{B8775836-59A4-4B4F-A11E-5F9D141B228F}" presName="node" presStyleLbl="revTx" presStyleIdx="0" presStyleCnt="3" custScaleX="127061" custScaleY="50606">
        <dgm:presLayoutVars>
          <dgm:bulletEnabled val="1"/>
        </dgm:presLayoutVars>
      </dgm:prSet>
      <dgm:spPr/>
    </dgm:pt>
    <dgm:pt modelId="{580131DC-4220-40E7-8FD1-06CC3EA57B89}" type="pres">
      <dgm:prSet presAssocID="{776BB62D-327F-4696-99D3-30A6578E8F82}" presName="sibTrans" presStyleLbl="node1" presStyleIdx="0" presStyleCnt="3" custLinFactNeighborY="-122"/>
      <dgm:spPr/>
    </dgm:pt>
    <dgm:pt modelId="{0A8714FA-365B-452E-BE74-DAA9F99901C3}" type="pres">
      <dgm:prSet presAssocID="{B643481D-3B34-4D28-8921-A81A9B7F3914}" presName="dummy" presStyleCnt="0"/>
      <dgm:spPr/>
    </dgm:pt>
    <dgm:pt modelId="{4A64B903-0B0A-487D-9860-4B7B34E57A74}" type="pres">
      <dgm:prSet presAssocID="{B643481D-3B34-4D28-8921-A81A9B7F3914}" presName="node" presStyleLbl="revTx" presStyleIdx="1" presStyleCnt="3" custScaleY="75683">
        <dgm:presLayoutVars>
          <dgm:bulletEnabled val="1"/>
        </dgm:presLayoutVars>
      </dgm:prSet>
      <dgm:spPr/>
    </dgm:pt>
    <dgm:pt modelId="{FBED4FF8-E61F-49E9-8BE3-8002C4108EEC}" type="pres">
      <dgm:prSet presAssocID="{D626F903-C875-4D0E-B509-E8DEF6E098A5}" presName="sibTrans" presStyleLbl="node1" presStyleIdx="1" presStyleCnt="3"/>
      <dgm:spPr/>
    </dgm:pt>
    <dgm:pt modelId="{12982B23-985D-4CA6-BD52-22D9C178A81C}" type="pres">
      <dgm:prSet presAssocID="{EFAEDCF5-5890-4F9B-9A17-6C5D0025199D}" presName="dummy" presStyleCnt="0"/>
      <dgm:spPr/>
    </dgm:pt>
    <dgm:pt modelId="{E4754927-2B07-4AF4-8A6E-477A46AF4682}" type="pres">
      <dgm:prSet presAssocID="{EFAEDCF5-5890-4F9B-9A17-6C5D0025199D}" presName="node" presStyleLbl="revTx" presStyleIdx="2" presStyleCnt="3" custScaleX="131374" custScaleY="50606">
        <dgm:presLayoutVars>
          <dgm:bulletEnabled val="1"/>
        </dgm:presLayoutVars>
      </dgm:prSet>
      <dgm:spPr/>
    </dgm:pt>
    <dgm:pt modelId="{6DADA278-7539-4538-8281-78E7E29954A7}" type="pres">
      <dgm:prSet presAssocID="{170186F3-0E38-4534-83E5-EB159ADCB691}" presName="sibTrans" presStyleLbl="node1" presStyleIdx="2" presStyleCnt="3"/>
      <dgm:spPr/>
    </dgm:pt>
  </dgm:ptLst>
  <dgm:cxnLst>
    <dgm:cxn modelId="{D15DF50A-E521-474E-B114-EDEF5057A86D}" type="presOf" srcId="{D626F903-C875-4D0E-B509-E8DEF6E098A5}" destId="{FBED4FF8-E61F-49E9-8BE3-8002C4108EEC}" srcOrd="0" destOrd="0" presId="urn:microsoft.com/office/officeart/2005/8/layout/cycle1"/>
    <dgm:cxn modelId="{9A6F4C4F-D821-4804-A661-45CBBBC6D133}" type="presOf" srcId="{05407DD4-1E5F-43FE-B085-20478A840B66}" destId="{18AFBD5B-1A07-4BA5-AD18-277E5E675646}" srcOrd="0" destOrd="0" presId="urn:microsoft.com/office/officeart/2005/8/layout/cycle1"/>
    <dgm:cxn modelId="{112BCE57-62CA-418F-8188-DC0FD3115F6A}" type="presOf" srcId="{776BB62D-327F-4696-99D3-30A6578E8F82}" destId="{580131DC-4220-40E7-8FD1-06CC3EA57B89}" srcOrd="0" destOrd="0" presId="urn:microsoft.com/office/officeart/2005/8/layout/cycle1"/>
    <dgm:cxn modelId="{C08DBA91-E26D-42DD-BECB-678DC98C88B9}" type="presOf" srcId="{170186F3-0E38-4534-83E5-EB159ADCB691}" destId="{6DADA278-7539-4538-8281-78E7E29954A7}" srcOrd="0" destOrd="0" presId="urn:microsoft.com/office/officeart/2005/8/layout/cycle1"/>
    <dgm:cxn modelId="{EFC2519C-EDA0-4E65-B260-8DFBCF508B6D}" srcId="{05407DD4-1E5F-43FE-B085-20478A840B66}" destId="{B643481D-3B34-4D28-8921-A81A9B7F3914}" srcOrd="1" destOrd="0" parTransId="{D6762FC6-1D10-4250-9523-40938FB18236}" sibTransId="{D626F903-C875-4D0E-B509-E8DEF6E098A5}"/>
    <dgm:cxn modelId="{4B3D71AE-1DCB-4ED9-AF12-C2C84A37BBD0}" type="presOf" srcId="{EFAEDCF5-5890-4F9B-9A17-6C5D0025199D}" destId="{E4754927-2B07-4AF4-8A6E-477A46AF4682}" srcOrd="0" destOrd="0" presId="urn:microsoft.com/office/officeart/2005/8/layout/cycle1"/>
    <dgm:cxn modelId="{BFF511B1-EA79-4782-9EE2-BDF755D2AEED}" srcId="{05407DD4-1E5F-43FE-B085-20478A840B66}" destId="{EFAEDCF5-5890-4F9B-9A17-6C5D0025199D}" srcOrd="2" destOrd="0" parTransId="{9964B1B2-D448-49D7-89CF-B3A2FB3DC0E9}" sibTransId="{170186F3-0E38-4534-83E5-EB159ADCB691}"/>
    <dgm:cxn modelId="{539F1CD5-5C37-4591-AA72-23E87CFC32B4}" type="presOf" srcId="{B8775836-59A4-4B4F-A11E-5F9D141B228F}" destId="{27F2A382-2602-45D9-B350-A3E78E24FC01}" srcOrd="0" destOrd="0" presId="urn:microsoft.com/office/officeart/2005/8/layout/cycle1"/>
    <dgm:cxn modelId="{143BF2E3-1E8E-4DC9-918D-BBB55FBF66CA}" type="presOf" srcId="{B643481D-3B34-4D28-8921-A81A9B7F3914}" destId="{4A64B903-0B0A-487D-9860-4B7B34E57A74}" srcOrd="0" destOrd="0" presId="urn:microsoft.com/office/officeart/2005/8/layout/cycle1"/>
    <dgm:cxn modelId="{C90079F2-11CB-4BC1-AE48-C8C885E46BCE}" srcId="{05407DD4-1E5F-43FE-B085-20478A840B66}" destId="{B8775836-59A4-4B4F-A11E-5F9D141B228F}" srcOrd="0" destOrd="0" parTransId="{19586A28-F419-4F63-AD5D-A844278AE61F}" sibTransId="{776BB62D-327F-4696-99D3-30A6578E8F82}"/>
    <dgm:cxn modelId="{EFD16669-A515-4685-BECF-F5C92A123AFB}" type="presParOf" srcId="{18AFBD5B-1A07-4BA5-AD18-277E5E675646}" destId="{D381EC75-75F3-44DD-8761-13CA84C6C8E7}" srcOrd="0" destOrd="0" presId="urn:microsoft.com/office/officeart/2005/8/layout/cycle1"/>
    <dgm:cxn modelId="{72CB7D75-1195-4F64-BA2B-E5F4D10B8396}" type="presParOf" srcId="{18AFBD5B-1A07-4BA5-AD18-277E5E675646}" destId="{27F2A382-2602-45D9-B350-A3E78E24FC01}" srcOrd="1" destOrd="0" presId="urn:microsoft.com/office/officeart/2005/8/layout/cycle1"/>
    <dgm:cxn modelId="{49CE2F13-0818-4B43-8F7F-84E2D418D466}" type="presParOf" srcId="{18AFBD5B-1A07-4BA5-AD18-277E5E675646}" destId="{580131DC-4220-40E7-8FD1-06CC3EA57B89}" srcOrd="2" destOrd="0" presId="urn:microsoft.com/office/officeart/2005/8/layout/cycle1"/>
    <dgm:cxn modelId="{64ECBB20-E7C2-4782-9EC2-90C0EE43380E}" type="presParOf" srcId="{18AFBD5B-1A07-4BA5-AD18-277E5E675646}" destId="{0A8714FA-365B-452E-BE74-DAA9F99901C3}" srcOrd="3" destOrd="0" presId="urn:microsoft.com/office/officeart/2005/8/layout/cycle1"/>
    <dgm:cxn modelId="{AA009BB5-1E95-4E60-9892-48DEC8FB3F44}" type="presParOf" srcId="{18AFBD5B-1A07-4BA5-AD18-277E5E675646}" destId="{4A64B903-0B0A-487D-9860-4B7B34E57A74}" srcOrd="4" destOrd="0" presId="urn:microsoft.com/office/officeart/2005/8/layout/cycle1"/>
    <dgm:cxn modelId="{2FDFFA01-EBE3-4529-9BCD-3CD324B4BCA5}" type="presParOf" srcId="{18AFBD5B-1A07-4BA5-AD18-277E5E675646}" destId="{FBED4FF8-E61F-49E9-8BE3-8002C4108EEC}" srcOrd="5" destOrd="0" presId="urn:microsoft.com/office/officeart/2005/8/layout/cycle1"/>
    <dgm:cxn modelId="{66D18EAD-01FC-4E38-9E8A-7D700D81F0AB}" type="presParOf" srcId="{18AFBD5B-1A07-4BA5-AD18-277E5E675646}" destId="{12982B23-985D-4CA6-BD52-22D9C178A81C}" srcOrd="6" destOrd="0" presId="urn:microsoft.com/office/officeart/2005/8/layout/cycle1"/>
    <dgm:cxn modelId="{60AB5102-EE7D-4CE1-9247-B55F4848B60F}" type="presParOf" srcId="{18AFBD5B-1A07-4BA5-AD18-277E5E675646}" destId="{E4754927-2B07-4AF4-8A6E-477A46AF4682}" srcOrd="7" destOrd="0" presId="urn:microsoft.com/office/officeart/2005/8/layout/cycle1"/>
    <dgm:cxn modelId="{08017C98-BE6A-4C6F-B97F-205EEDB087A1}" type="presParOf" srcId="{18AFBD5B-1A07-4BA5-AD18-277E5E675646}" destId="{6DADA278-7539-4538-8281-78E7E29954A7}"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2A382-2602-45D9-B350-A3E78E24FC01}">
      <dsp:nvSpPr>
        <dsp:cNvPr id="0" name=""/>
        <dsp:cNvSpPr/>
      </dsp:nvSpPr>
      <dsp:spPr>
        <a:xfrm>
          <a:off x="2163775" y="555670"/>
          <a:ext cx="1399133" cy="557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0070C0"/>
              </a:solidFill>
              <a:latin typeface="微软雅黑" panose="020B0503020204020204" pitchFamily="34" charset="-122"/>
              <a:ea typeface="微软雅黑" panose="020B0503020204020204" pitchFamily="34" charset="-122"/>
            </a:rPr>
            <a:t>课程</a:t>
          </a:r>
        </a:p>
      </dsp:txBody>
      <dsp:txXfrm>
        <a:off x="2163775" y="555670"/>
        <a:ext cx="1399133" cy="557248"/>
      </dsp:txXfrm>
    </dsp:sp>
    <dsp:sp modelId="{580131DC-4220-40E7-8FD1-06CC3EA57B89}">
      <dsp:nvSpPr>
        <dsp:cNvPr id="0" name=""/>
        <dsp:cNvSpPr/>
      </dsp:nvSpPr>
      <dsp:spPr>
        <a:xfrm>
          <a:off x="632726" y="63134"/>
          <a:ext cx="2606682" cy="2606682"/>
        </a:xfrm>
        <a:prstGeom prst="circularArrow">
          <a:avLst>
            <a:gd name="adj1" fmla="val 8237"/>
            <a:gd name="adj2" fmla="val 575180"/>
            <a:gd name="adj3" fmla="val 2968145"/>
            <a:gd name="adj4" fmla="val 20767588"/>
            <a:gd name="adj5" fmla="val 961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64B903-0B0A-487D-9860-4B7B34E57A74}">
      <dsp:nvSpPr>
        <dsp:cNvPr id="0" name=""/>
        <dsp:cNvSpPr/>
      </dsp:nvSpPr>
      <dsp:spPr>
        <a:xfrm>
          <a:off x="1385492" y="2023687"/>
          <a:ext cx="1101150" cy="833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0070C0"/>
              </a:solidFill>
              <a:latin typeface="微软雅黑" panose="020B0503020204020204" pitchFamily="34" charset="-122"/>
              <a:ea typeface="微软雅黑" panose="020B0503020204020204" pitchFamily="34" charset="-122"/>
            </a:rPr>
            <a:t>离线资料</a:t>
          </a:r>
        </a:p>
      </dsp:txBody>
      <dsp:txXfrm>
        <a:off x="1385492" y="2023687"/>
        <a:ext cx="1101150" cy="833383"/>
      </dsp:txXfrm>
    </dsp:sp>
    <dsp:sp modelId="{FBED4FF8-E61F-49E9-8BE3-8002C4108EEC}">
      <dsp:nvSpPr>
        <dsp:cNvPr id="0" name=""/>
        <dsp:cNvSpPr/>
      </dsp:nvSpPr>
      <dsp:spPr>
        <a:xfrm>
          <a:off x="632726" y="66314"/>
          <a:ext cx="2606682" cy="2606682"/>
        </a:xfrm>
        <a:prstGeom prst="circularArrow">
          <a:avLst>
            <a:gd name="adj1" fmla="val 8237"/>
            <a:gd name="adj2" fmla="val 575180"/>
            <a:gd name="adj3" fmla="val 11057232"/>
            <a:gd name="adj4" fmla="val 7256675"/>
            <a:gd name="adj5" fmla="val 961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754927-2B07-4AF4-8A6E-477A46AF4682}">
      <dsp:nvSpPr>
        <dsp:cNvPr id="0" name=""/>
        <dsp:cNvSpPr/>
      </dsp:nvSpPr>
      <dsp:spPr>
        <a:xfrm>
          <a:off x="285481" y="555670"/>
          <a:ext cx="1446625" cy="557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0070C0"/>
              </a:solidFill>
              <a:latin typeface="微软雅黑" panose="020B0503020204020204" pitchFamily="34" charset="-122"/>
              <a:ea typeface="微软雅黑" panose="020B0503020204020204" pitchFamily="34" charset="-122"/>
            </a:rPr>
            <a:t>实践</a:t>
          </a:r>
        </a:p>
      </dsp:txBody>
      <dsp:txXfrm>
        <a:off x="285481" y="555670"/>
        <a:ext cx="1446625" cy="557248"/>
      </dsp:txXfrm>
    </dsp:sp>
    <dsp:sp modelId="{6DADA278-7539-4538-8281-78E7E29954A7}">
      <dsp:nvSpPr>
        <dsp:cNvPr id="0" name=""/>
        <dsp:cNvSpPr/>
      </dsp:nvSpPr>
      <dsp:spPr>
        <a:xfrm>
          <a:off x="632726" y="66314"/>
          <a:ext cx="2606682" cy="2606682"/>
        </a:xfrm>
        <a:prstGeom prst="circularArrow">
          <a:avLst>
            <a:gd name="adj1" fmla="val 8237"/>
            <a:gd name="adj2" fmla="val 575180"/>
            <a:gd name="adj3" fmla="val 18055802"/>
            <a:gd name="adj4" fmla="val 13769018"/>
            <a:gd name="adj5" fmla="val 961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2"/>
            <a:ext cx="3075761" cy="513699"/>
          </a:xfrm>
          <a:prstGeom prst="rect">
            <a:avLst/>
          </a:prstGeom>
        </p:spPr>
        <p:txBody>
          <a:bodyPr vert="horz" lIns="94700" tIns="47350" rIns="94700" bIns="47350" rtlCol="0"/>
          <a:lstStyle>
            <a:lvl1pPr algn="l">
              <a:defRPr sz="1200"/>
            </a:lvl1pPr>
          </a:lstStyle>
          <a:p>
            <a:endParaRPr lang="zh-CN" altLang="en-US"/>
          </a:p>
        </p:txBody>
      </p:sp>
      <p:sp>
        <p:nvSpPr>
          <p:cNvPr id="3" name="日期占位符 2"/>
          <p:cNvSpPr>
            <a:spLocks noGrp="1"/>
          </p:cNvSpPr>
          <p:nvPr>
            <p:ph type="dt" sz="quarter" idx="1"/>
          </p:nvPr>
        </p:nvSpPr>
        <p:spPr>
          <a:xfrm>
            <a:off x="4018707" y="2"/>
            <a:ext cx="3075761" cy="513699"/>
          </a:xfrm>
          <a:prstGeom prst="rect">
            <a:avLst/>
          </a:prstGeom>
        </p:spPr>
        <p:txBody>
          <a:bodyPr vert="horz" lIns="94700" tIns="47350" rIns="94700" bIns="47350" rtlCol="0"/>
          <a:lstStyle>
            <a:lvl1pPr algn="r">
              <a:defRPr sz="1200"/>
            </a:lvl1pPr>
          </a:lstStyle>
          <a:p>
            <a:fld id="{762A1014-21A2-46A0-8123-83E663FB8528}" type="datetimeFigureOut">
              <a:rPr lang="zh-CN" altLang="en-US" smtClean="0"/>
              <a:t>2025/2/24</a:t>
            </a:fld>
            <a:endParaRPr lang="zh-CN" altLang="en-US"/>
          </a:p>
        </p:txBody>
      </p:sp>
      <p:sp>
        <p:nvSpPr>
          <p:cNvPr id="4" name="页脚占位符 3"/>
          <p:cNvSpPr>
            <a:spLocks noGrp="1"/>
          </p:cNvSpPr>
          <p:nvPr>
            <p:ph type="ftr" sz="quarter" idx="2"/>
          </p:nvPr>
        </p:nvSpPr>
        <p:spPr>
          <a:xfrm>
            <a:off x="1" y="9717742"/>
            <a:ext cx="3075761" cy="513699"/>
          </a:xfrm>
          <a:prstGeom prst="rect">
            <a:avLst/>
          </a:prstGeom>
        </p:spPr>
        <p:txBody>
          <a:bodyPr vert="horz" lIns="94700" tIns="47350" rIns="94700" bIns="4735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18707" y="9717742"/>
            <a:ext cx="3075761" cy="513699"/>
          </a:xfrm>
          <a:prstGeom prst="rect">
            <a:avLst/>
          </a:prstGeom>
        </p:spPr>
        <p:txBody>
          <a:bodyPr vert="horz" lIns="94700" tIns="47350" rIns="94700" bIns="47350" rtlCol="0" anchor="b"/>
          <a:lstStyle>
            <a:lvl1pPr algn="r">
              <a:defRPr sz="1200"/>
            </a:lvl1pPr>
          </a:lstStyle>
          <a:p>
            <a:fld id="{706617D4-2F23-4D77-90D3-9C99050C3CAE}" type="slidenum">
              <a:rPr lang="zh-CN" altLang="en-US" smtClean="0"/>
              <a:t>‹#›</a:t>
            </a:fld>
            <a:endParaRPr lang="zh-CN" altLang="en-US"/>
          </a:p>
        </p:txBody>
      </p:sp>
    </p:spTree>
    <p:extLst>
      <p:ext uri="{BB962C8B-B14F-4D97-AF65-F5344CB8AC3E}">
        <p14:creationId xmlns:p14="http://schemas.microsoft.com/office/powerpoint/2010/main" val="21799672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1"/>
            <a:ext cx="3074987" cy="511571"/>
          </a:xfrm>
          <a:prstGeom prst="rect">
            <a:avLst/>
          </a:prstGeom>
        </p:spPr>
        <p:txBody>
          <a:bodyPr vert="horz" lIns="94700" tIns="47350" rIns="94700" bIns="47350" rtlCol="0"/>
          <a:lstStyle>
            <a:lvl1pPr algn="l">
              <a:defRPr sz="1200"/>
            </a:lvl1pPr>
          </a:lstStyle>
          <a:p>
            <a:endParaRPr lang="en-US"/>
          </a:p>
        </p:txBody>
      </p:sp>
      <p:sp>
        <p:nvSpPr>
          <p:cNvPr id="3" name="Date Placeholder 2"/>
          <p:cNvSpPr>
            <a:spLocks noGrp="1"/>
          </p:cNvSpPr>
          <p:nvPr>
            <p:ph type="dt" idx="1"/>
          </p:nvPr>
        </p:nvSpPr>
        <p:spPr>
          <a:xfrm>
            <a:off x="4019498" y="1"/>
            <a:ext cx="3074987" cy="511571"/>
          </a:xfrm>
          <a:prstGeom prst="rect">
            <a:avLst/>
          </a:prstGeom>
        </p:spPr>
        <p:txBody>
          <a:bodyPr vert="horz" lIns="94700" tIns="47350" rIns="94700" bIns="47350" rtlCol="0"/>
          <a:lstStyle>
            <a:lvl1pPr algn="r">
              <a:defRPr sz="1200"/>
            </a:lvl1pPr>
          </a:lstStyle>
          <a:p>
            <a:fld id="{2585A59D-70F8-D247-82DD-BA5A6D366B3E}" type="datetimeFigureOut">
              <a:rPr lang="en-US" smtClean="0"/>
              <a:t>2/24/2025</a:t>
            </a:fld>
            <a:endParaRPr lang="en-US"/>
          </a:p>
        </p:txBody>
      </p:sp>
      <p:sp>
        <p:nvSpPr>
          <p:cNvPr id="4" name="Slide Image Placeholder 3"/>
          <p:cNvSpPr>
            <a:spLocks noGrp="1" noRot="1" noChangeAspect="1"/>
          </p:cNvSpPr>
          <p:nvPr>
            <p:ph type="sldImg" idx="2"/>
          </p:nvPr>
        </p:nvSpPr>
        <p:spPr>
          <a:xfrm>
            <a:off x="138113" y="766763"/>
            <a:ext cx="6819900" cy="3835400"/>
          </a:xfrm>
          <a:prstGeom prst="rect">
            <a:avLst/>
          </a:prstGeom>
          <a:noFill/>
          <a:ln w="12700">
            <a:solidFill>
              <a:prstClr val="black"/>
            </a:solidFill>
          </a:ln>
        </p:spPr>
        <p:txBody>
          <a:bodyPr vert="horz" lIns="94700" tIns="47350" rIns="94700" bIns="47350" rtlCol="0" anchor="ctr"/>
          <a:lstStyle/>
          <a:p>
            <a:endParaRPr lang="en-US"/>
          </a:p>
        </p:txBody>
      </p:sp>
      <p:sp>
        <p:nvSpPr>
          <p:cNvPr id="5" name="Notes Placeholder 4"/>
          <p:cNvSpPr>
            <a:spLocks noGrp="1"/>
          </p:cNvSpPr>
          <p:nvPr>
            <p:ph type="body" sz="quarter" idx="3"/>
          </p:nvPr>
        </p:nvSpPr>
        <p:spPr>
          <a:xfrm>
            <a:off x="709613" y="4859935"/>
            <a:ext cx="5676900" cy="4604147"/>
          </a:xfrm>
          <a:prstGeom prst="rect">
            <a:avLst/>
          </a:prstGeom>
        </p:spPr>
        <p:txBody>
          <a:bodyPr vert="horz" lIns="94700" tIns="47350" rIns="94700" bIns="4735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3" y="9718092"/>
            <a:ext cx="3074987" cy="511571"/>
          </a:xfrm>
          <a:prstGeom prst="rect">
            <a:avLst/>
          </a:prstGeom>
        </p:spPr>
        <p:txBody>
          <a:bodyPr vert="horz" lIns="94700" tIns="47350" rIns="94700" bIns="47350" rtlCol="0" anchor="b"/>
          <a:lstStyle>
            <a:lvl1pPr algn="l">
              <a:defRPr sz="1200"/>
            </a:lvl1pPr>
          </a:lstStyle>
          <a:p>
            <a:endParaRPr lang="en-US"/>
          </a:p>
        </p:txBody>
      </p:sp>
      <p:sp>
        <p:nvSpPr>
          <p:cNvPr id="7" name="Slide Number Placeholder 6"/>
          <p:cNvSpPr>
            <a:spLocks noGrp="1"/>
          </p:cNvSpPr>
          <p:nvPr>
            <p:ph type="sldNum" sz="quarter" idx="5"/>
          </p:nvPr>
        </p:nvSpPr>
        <p:spPr>
          <a:xfrm>
            <a:off x="4019498" y="9718092"/>
            <a:ext cx="3074987" cy="511571"/>
          </a:xfrm>
          <a:prstGeom prst="rect">
            <a:avLst/>
          </a:prstGeom>
        </p:spPr>
        <p:txBody>
          <a:bodyPr vert="horz" lIns="94700" tIns="47350" rIns="94700" bIns="47350" rtlCol="0" anchor="b"/>
          <a:lstStyle>
            <a:lvl1pPr algn="r">
              <a:defRPr sz="1200"/>
            </a:lvl1pPr>
          </a:lstStyle>
          <a:p>
            <a:fld id="{BFA35223-E47F-1946-8A6D-4B121950ACDE}" type="slidenum">
              <a:rPr lang="en-US" smtClean="0"/>
              <a:t>‹#›</a:t>
            </a:fld>
            <a:endParaRPr lang="en-US"/>
          </a:p>
        </p:txBody>
      </p:sp>
    </p:spTree>
    <p:extLst>
      <p:ext uri="{BB962C8B-B14F-4D97-AF65-F5344CB8AC3E}">
        <p14:creationId xmlns:p14="http://schemas.microsoft.com/office/powerpoint/2010/main" val="39196526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FA35223-E47F-1946-8A6D-4B121950ACDE}" type="slidenum">
              <a:rPr lang="en-US" smtClean="0"/>
              <a:t>6</a:t>
            </a:fld>
            <a:endParaRPr lang="en-US"/>
          </a:p>
        </p:txBody>
      </p:sp>
    </p:spTree>
    <p:extLst>
      <p:ext uri="{BB962C8B-B14F-4D97-AF65-F5344CB8AC3E}">
        <p14:creationId xmlns:p14="http://schemas.microsoft.com/office/powerpoint/2010/main" val="2553022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必然</a:t>
            </a:r>
            <a:r>
              <a:rPr lang="en-US" altLang="zh-CN" dirty="0"/>
              <a:t>》</a:t>
            </a:r>
            <a:r>
              <a:rPr lang="zh-CN" altLang="en-US" dirty="0"/>
              <a:t>是</a:t>
            </a:r>
            <a:r>
              <a:rPr lang="en-US" altLang="zh-CN" dirty="0"/>
              <a:t>2016</a:t>
            </a:r>
            <a:r>
              <a:rPr lang="zh-CN" altLang="en-US" dirty="0"/>
              <a:t>年</a:t>
            </a:r>
            <a:r>
              <a:rPr lang="en-US" altLang="zh-CN" dirty="0"/>
              <a:t>01</a:t>
            </a:r>
            <a:r>
              <a:rPr lang="zh-CN" altLang="en-US" dirty="0"/>
              <a:t>月电子工业出版社出版发行的中译图书，作者是凯文</a:t>
            </a:r>
            <a:r>
              <a:rPr lang="en-US" altLang="zh-CN" dirty="0"/>
              <a:t>·</a:t>
            </a:r>
            <a:r>
              <a:rPr lang="zh-CN" altLang="en-US" dirty="0"/>
              <a:t>凯利（</a:t>
            </a:r>
            <a:r>
              <a:rPr lang="en-US" altLang="zh-CN" dirty="0"/>
              <a:t>Kevin Kelly</a:t>
            </a:r>
            <a:r>
              <a:rPr lang="zh-CN" altLang="en-US" dirty="0"/>
              <a:t>）。</a:t>
            </a:r>
          </a:p>
          <a:p>
            <a:r>
              <a:rPr lang="zh-CN" altLang="en-US" dirty="0"/>
              <a:t>主要讲述了凯文</a:t>
            </a:r>
            <a:r>
              <a:rPr lang="en-US" altLang="zh-CN" dirty="0"/>
              <a:t>·</a:t>
            </a:r>
            <a:r>
              <a:rPr lang="zh-CN" altLang="en-US" dirty="0"/>
              <a:t>凯利总结了自己几十年来对于科技的观察和分析，精彩地评说当下科技发展的必然趋势，为科技产业的发展提供了极富前瞻性的视野和指导。</a:t>
            </a:r>
          </a:p>
        </p:txBody>
      </p:sp>
      <p:sp>
        <p:nvSpPr>
          <p:cNvPr id="4" name="灯片编号占位符 3"/>
          <p:cNvSpPr>
            <a:spLocks noGrp="1"/>
          </p:cNvSpPr>
          <p:nvPr>
            <p:ph type="sldNum" sz="quarter" idx="5"/>
          </p:nvPr>
        </p:nvSpPr>
        <p:spPr/>
        <p:txBody>
          <a:bodyPr/>
          <a:lstStyle/>
          <a:p>
            <a:fld id="{BFA35223-E47F-1946-8A6D-4B121950ACDE}" type="slidenum">
              <a:rPr lang="en-US" smtClean="0"/>
              <a:t>24</a:t>
            </a:fld>
            <a:endParaRPr lang="en-US"/>
          </a:p>
        </p:txBody>
      </p:sp>
    </p:spTree>
    <p:extLst>
      <p:ext uri="{BB962C8B-B14F-4D97-AF65-F5344CB8AC3E}">
        <p14:creationId xmlns:p14="http://schemas.microsoft.com/office/powerpoint/2010/main" val="3473386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b="0" i="0" dirty="0">
                <a:solidFill>
                  <a:srgbClr val="2A2B2E"/>
                </a:solidFill>
                <a:effectLst/>
                <a:latin typeface="PingFang SC"/>
              </a:rPr>
              <a:t>创造力是有乐趣的智慧</a:t>
            </a:r>
            <a:r>
              <a:rPr lang="en-US" altLang="zh-CN" b="0" i="0" dirty="0">
                <a:solidFill>
                  <a:srgbClr val="2A2B2E"/>
                </a:solidFill>
                <a:effectLst/>
                <a:latin typeface="PingFang SC"/>
              </a:rPr>
              <a:t>creativity is intelligence having fun</a:t>
            </a:r>
            <a:endParaRPr lang="zh-CN" altLang="en-US" b="0" i="0" dirty="0">
              <a:solidFill>
                <a:srgbClr val="2A2B2E"/>
              </a:solidFill>
              <a:effectLst/>
              <a:latin typeface="PingFang SC"/>
            </a:endParaRPr>
          </a:p>
          <a:p>
            <a:endParaRPr lang="zh-CN" altLang="en-US" dirty="0"/>
          </a:p>
        </p:txBody>
      </p:sp>
      <p:sp>
        <p:nvSpPr>
          <p:cNvPr id="4" name="灯片编号占位符 3"/>
          <p:cNvSpPr>
            <a:spLocks noGrp="1"/>
          </p:cNvSpPr>
          <p:nvPr>
            <p:ph type="sldNum" sz="quarter" idx="5"/>
          </p:nvPr>
        </p:nvSpPr>
        <p:spPr/>
        <p:txBody>
          <a:bodyPr/>
          <a:lstStyle/>
          <a:p>
            <a:fld id="{BFA35223-E47F-1946-8A6D-4B121950ACDE}" type="slidenum">
              <a:rPr lang="en-US" smtClean="0"/>
              <a:t>25</a:t>
            </a:fld>
            <a:endParaRPr lang="en-US"/>
          </a:p>
        </p:txBody>
      </p:sp>
    </p:spTree>
    <p:extLst>
      <p:ext uri="{BB962C8B-B14F-4D97-AF65-F5344CB8AC3E}">
        <p14:creationId xmlns:p14="http://schemas.microsoft.com/office/powerpoint/2010/main" val="2944737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FA35223-E47F-1946-8A6D-4B121950ACDE}"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2055570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FA35223-E47F-1946-8A6D-4B121950ACDE}" type="slidenum">
              <a:rPr lang="en-US" smtClean="0"/>
              <a:t>45</a:t>
            </a:fld>
            <a:endParaRPr lang="en-US"/>
          </a:p>
        </p:txBody>
      </p:sp>
    </p:spTree>
    <p:extLst>
      <p:ext uri="{BB962C8B-B14F-4D97-AF65-F5344CB8AC3E}">
        <p14:creationId xmlns:p14="http://schemas.microsoft.com/office/powerpoint/2010/main" val="2893462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125B9D8-010A-4A60-A933-C703F83E52BA}" type="slidenum">
              <a:rPr lang="zh-CN" altLang="en-US" smtClean="0"/>
              <a:t>55</a:t>
            </a:fld>
            <a:endParaRPr lang="zh-CN" altLang="en-US"/>
          </a:p>
        </p:txBody>
      </p:sp>
      <p:sp>
        <p:nvSpPr>
          <p:cNvPr id="5" name="页脚占位符 4">
            <a:extLst>
              <a:ext uri="{FF2B5EF4-FFF2-40B4-BE49-F238E27FC236}">
                <a16:creationId xmlns:a16="http://schemas.microsoft.com/office/drawing/2014/main" id="{580720AE-D7EF-EB34-3134-3440D3EA4E53}"/>
              </a:ext>
            </a:extLst>
          </p:cNvPr>
          <p:cNvSpPr>
            <a:spLocks noGrp="1"/>
          </p:cNvSpPr>
          <p:nvPr>
            <p:ph type="ftr" sz="quarter" idx="4"/>
          </p:nvPr>
        </p:nvSpPr>
        <p:spPr/>
        <p:txBody>
          <a:bodyPr/>
          <a:lstStyle/>
          <a:p>
            <a:endParaRPr lang="zh-CN" altLang="en-US"/>
          </a:p>
        </p:txBody>
      </p:sp>
    </p:spTree>
    <p:extLst>
      <p:ext uri="{BB962C8B-B14F-4D97-AF65-F5344CB8AC3E}">
        <p14:creationId xmlns:p14="http://schemas.microsoft.com/office/powerpoint/2010/main" val="3615935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147240070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138523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31769" y="862013"/>
            <a:ext cx="1959769" cy="2381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2463" y="862013"/>
            <a:ext cx="5822156" cy="2381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187931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sp>
        <p:nvSpPr>
          <p:cNvPr id="23" name="椭圆 22"/>
          <p:cNvSpPr/>
          <p:nvPr userDrawn="1"/>
        </p:nvSpPr>
        <p:spPr>
          <a:xfrm>
            <a:off x="1216421" y="-476184"/>
            <a:ext cx="1175913" cy="1175913"/>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a:p>
        </p:txBody>
      </p:sp>
      <p:sp>
        <p:nvSpPr>
          <p:cNvPr id="3" name="矩形 2"/>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75"/>
          </a:p>
        </p:txBody>
      </p:sp>
    </p:spTree>
    <p:extLst>
      <p:ext uri="{BB962C8B-B14F-4D97-AF65-F5344CB8AC3E}">
        <p14:creationId xmlns:p14="http://schemas.microsoft.com/office/powerpoint/2010/main" val="2527061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文本框 3">
            <a:extLst>
              <a:ext uri="{FF2B5EF4-FFF2-40B4-BE49-F238E27FC236}">
                <a16:creationId xmlns:a16="http://schemas.microsoft.com/office/drawing/2014/main" id="{8FEBDE63-2D0D-4E04-B576-FA79D3B6E6A6}"/>
              </a:ext>
            </a:extLst>
          </p:cNvPr>
          <p:cNvSpPr txBox="1"/>
          <p:nvPr userDrawn="1"/>
        </p:nvSpPr>
        <p:spPr>
          <a:xfrm rot="20429976">
            <a:off x="332734" y="1982319"/>
            <a:ext cx="8276407" cy="1331262"/>
          </a:xfrm>
          <a:prstGeom prst="rect">
            <a:avLst/>
          </a:prstGeom>
          <a:noFill/>
        </p:spPr>
        <p:txBody>
          <a:bodyPr wrap="square" rtlCol="0">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lang="en-US" altLang="zh-CN" sz="6000" b="1" dirty="0">
                <a:solidFill>
                  <a:srgbClr val="FBFBF5"/>
                </a:solidFill>
                <a:latin typeface="Palatino Linotype" panose="02040502050505030304" pitchFamily="18" charset="0"/>
                <a:ea typeface="微软雅黑" panose="020B0503020204020204" pitchFamily="34" charset="-122"/>
                <a:cs typeface="Times New Roman" panose="02020603050405020304" pitchFamily="18" charset="0"/>
              </a:rPr>
              <a:t>CC BY-NC-SA 4.0 </a:t>
            </a:r>
            <a:r>
              <a:rPr lang="zh-CN" altLang="en-US" sz="6000" dirty="0">
                <a:solidFill>
                  <a:srgbClr val="FBFBF5"/>
                </a:solidFill>
                <a:latin typeface="Palatino Linotype" panose="02040502050505030304" pitchFamily="18" charset="0"/>
                <a:ea typeface="微软雅黑" panose="020B0503020204020204" pitchFamily="34" charset="-122"/>
                <a:cs typeface="Times New Roman" panose="02020603050405020304" pitchFamily="18" charset="0"/>
              </a:rPr>
              <a:t>嵩天</a:t>
            </a:r>
            <a:endParaRPr kumimoji="0" lang="zh-CN" altLang="en-US" sz="6000" i="0" u="none" strike="noStrike" kern="1200" cap="none" spc="0" normalizeH="0" baseline="0" noProof="0" dirty="0">
              <a:ln>
                <a:noFill/>
              </a:ln>
              <a:solidFill>
                <a:srgbClr val="FBFBF5"/>
              </a:solidFill>
              <a:effectLst/>
              <a:uLnTx/>
              <a:uFillTx/>
              <a:latin typeface="Palatino Linotype" panose="02040502050505030304" pitchFamily="18" charset="0"/>
              <a:ea typeface="微软雅黑" panose="020B0503020204020204" pitchFamily="34" charset="-122"/>
              <a:cs typeface="Times New Roman" panose="02020603050405020304" pitchFamily="18" charset="0"/>
              <a:sym typeface="Gill Sans" charset="0"/>
            </a:endParaRPr>
          </a:p>
        </p:txBody>
      </p:sp>
    </p:spTree>
    <p:extLst>
      <p:ext uri="{BB962C8B-B14F-4D97-AF65-F5344CB8AC3E}">
        <p14:creationId xmlns:p14="http://schemas.microsoft.com/office/powerpoint/2010/main" val="337342865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5"/>
            <a:ext cx="7772400" cy="1021556"/>
          </a:xfrm>
        </p:spPr>
        <p:txBody>
          <a:bodyPr anchor="t"/>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4"/>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70845128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2462" y="2647950"/>
            <a:ext cx="3890963" cy="5953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5" y="2647950"/>
            <a:ext cx="3890963" cy="5953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603584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445643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43058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506720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66403696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0"/>
            <a:ext cx="5486400" cy="425053"/>
          </a:xfrm>
        </p:spPr>
        <p:txBody>
          <a:bodyPr/>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endParaRPr lang="en-US"/>
          </a:p>
        </p:txBody>
      </p:sp>
      <p:sp>
        <p:nvSpPr>
          <p:cNvPr id="4" name="Text Placeholder 3"/>
          <p:cNvSpPr>
            <a:spLocks noGrp="1"/>
          </p:cNvSpPr>
          <p:nvPr>
            <p:ph type="body" sz="half" idx="2"/>
          </p:nvPr>
        </p:nvSpPr>
        <p:spPr>
          <a:xfrm>
            <a:off x="1792486" y="4025503"/>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52255564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652463" y="862012"/>
            <a:ext cx="7839075" cy="173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b" anchorCtr="0" compatLnSpc="1">
            <a:prstTxWarp prst="textNoShape">
              <a:avLst/>
            </a:prstTxWarp>
          </a:bodyPr>
          <a:lstStyle/>
          <a:p>
            <a:pPr lvl="0"/>
            <a:r>
              <a:rPr lang="en-US">
                <a:sym typeface="Gill Sans" charset="0"/>
              </a:rPr>
              <a:t>Click to edit Master title style</a:t>
            </a:r>
          </a:p>
        </p:txBody>
      </p:sp>
      <p:sp>
        <p:nvSpPr>
          <p:cNvPr id="1026" name="Rectangle 2"/>
          <p:cNvSpPr>
            <a:spLocks noGrp="1" noChangeArrowheads="1"/>
          </p:cNvSpPr>
          <p:nvPr>
            <p:ph type="body" idx="1"/>
          </p:nvPr>
        </p:nvSpPr>
        <p:spPr bwMode="auto">
          <a:xfrm>
            <a:off x="652463" y="2647950"/>
            <a:ext cx="7839075"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ransition/>
  <p:txStyles>
    <p:titleStyle>
      <a:lvl1pPr algn="ctr" rtl="0" fontAlgn="base">
        <a:spcBef>
          <a:spcPct val="0"/>
        </a:spcBef>
        <a:spcAft>
          <a:spcPct val="0"/>
        </a:spcAft>
        <a:defRPr sz="4400">
          <a:solidFill>
            <a:schemeClr val="tx1"/>
          </a:solidFill>
          <a:latin typeface="+mj-lt"/>
          <a:ea typeface="+mj-ea"/>
          <a:cs typeface="+mj-cs"/>
          <a:sym typeface="Gill Sans" charset="0"/>
        </a:defRPr>
      </a:lvl1pPr>
      <a:lvl2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p:titleStyle>
    <p:bodyStyle>
      <a:lvl1pPr algn="ctr" rtl="0" fontAlgn="base">
        <a:spcBef>
          <a:spcPct val="0"/>
        </a:spcBef>
        <a:spcAft>
          <a:spcPct val="0"/>
        </a:spcAft>
        <a:defRPr sz="1800">
          <a:solidFill>
            <a:schemeClr val="tx1"/>
          </a:solidFill>
          <a:latin typeface="+mn-lt"/>
          <a:ea typeface="+mn-ea"/>
          <a:cs typeface="+mn-cs"/>
          <a:sym typeface="Gill Sans" charset="0"/>
        </a:defRPr>
      </a:lvl1pPr>
      <a:lvl2pPr algn="ctr" rtl="0" fontAlgn="base">
        <a:spcBef>
          <a:spcPct val="0"/>
        </a:spcBef>
        <a:spcAft>
          <a:spcPct val="0"/>
        </a:spcAft>
        <a:defRPr sz="1800">
          <a:solidFill>
            <a:schemeClr val="tx1"/>
          </a:solidFill>
          <a:latin typeface="+mn-lt"/>
          <a:ea typeface="+mn-ea"/>
          <a:cs typeface="+mn-cs"/>
          <a:sym typeface="Gill Sans" charset="0"/>
        </a:defRPr>
      </a:lvl2pPr>
      <a:lvl3pPr algn="ctr" rtl="0" fontAlgn="base">
        <a:spcBef>
          <a:spcPct val="0"/>
        </a:spcBef>
        <a:spcAft>
          <a:spcPct val="0"/>
        </a:spcAft>
        <a:defRPr sz="1800">
          <a:solidFill>
            <a:schemeClr val="tx1"/>
          </a:solidFill>
          <a:latin typeface="+mn-lt"/>
          <a:ea typeface="+mn-ea"/>
          <a:cs typeface="+mn-cs"/>
          <a:sym typeface="Gill Sans" charset="0"/>
        </a:defRPr>
      </a:lvl3pPr>
      <a:lvl4pPr algn="ctr" rtl="0" fontAlgn="base">
        <a:spcBef>
          <a:spcPct val="0"/>
        </a:spcBef>
        <a:spcAft>
          <a:spcPct val="0"/>
        </a:spcAft>
        <a:defRPr sz="1800">
          <a:solidFill>
            <a:schemeClr val="tx1"/>
          </a:solidFill>
          <a:latin typeface="+mn-lt"/>
          <a:ea typeface="+mn-ea"/>
          <a:cs typeface="+mn-cs"/>
          <a:sym typeface="Gill Sans" charset="0"/>
        </a:defRPr>
      </a:lvl4pPr>
      <a:lvl5pPr algn="ctr" rtl="0" fontAlgn="base">
        <a:spcBef>
          <a:spcPct val="0"/>
        </a:spcBef>
        <a:spcAft>
          <a:spcPct val="0"/>
        </a:spcAft>
        <a:defRPr sz="1800">
          <a:solidFill>
            <a:schemeClr val="tx1"/>
          </a:solidFill>
          <a:latin typeface="+mn-lt"/>
          <a:ea typeface="+mn-ea"/>
          <a:cs typeface="+mn-cs"/>
          <a:sym typeface="Gill Sans" charset="0"/>
        </a:defRPr>
      </a:lvl5pPr>
      <a:lvl6pPr marL="171450" algn="ctr" rtl="0" fontAlgn="base">
        <a:spcBef>
          <a:spcPct val="0"/>
        </a:spcBef>
        <a:spcAft>
          <a:spcPct val="0"/>
        </a:spcAft>
        <a:defRPr sz="1800">
          <a:solidFill>
            <a:schemeClr val="tx1"/>
          </a:solidFill>
          <a:latin typeface="+mn-lt"/>
          <a:ea typeface="+mn-ea"/>
          <a:cs typeface="+mn-cs"/>
          <a:sym typeface="Gill Sans" charset="0"/>
        </a:defRPr>
      </a:lvl6pPr>
      <a:lvl7pPr marL="342900" algn="ctr" rtl="0" fontAlgn="base">
        <a:spcBef>
          <a:spcPct val="0"/>
        </a:spcBef>
        <a:spcAft>
          <a:spcPct val="0"/>
        </a:spcAft>
        <a:defRPr sz="1800">
          <a:solidFill>
            <a:schemeClr val="tx1"/>
          </a:solidFill>
          <a:latin typeface="+mn-lt"/>
          <a:ea typeface="+mn-ea"/>
          <a:cs typeface="+mn-cs"/>
          <a:sym typeface="Gill Sans" charset="0"/>
        </a:defRPr>
      </a:lvl7pPr>
      <a:lvl8pPr marL="514350" algn="ctr" rtl="0" fontAlgn="base">
        <a:spcBef>
          <a:spcPct val="0"/>
        </a:spcBef>
        <a:spcAft>
          <a:spcPct val="0"/>
        </a:spcAft>
        <a:defRPr sz="1800">
          <a:solidFill>
            <a:schemeClr val="tx1"/>
          </a:solidFill>
          <a:latin typeface="+mn-lt"/>
          <a:ea typeface="+mn-ea"/>
          <a:cs typeface="+mn-cs"/>
          <a:sym typeface="Gill Sans" charset="0"/>
        </a:defRPr>
      </a:lvl8pPr>
      <a:lvl9pPr marL="685800" algn="ctr" rtl="0" fontAlgn="base">
        <a:spcBef>
          <a:spcPct val="0"/>
        </a:spcBef>
        <a:spcAft>
          <a:spcPct val="0"/>
        </a:spcAft>
        <a:defRPr sz="1800">
          <a:solidFill>
            <a:schemeClr val="tx1"/>
          </a:solidFill>
          <a:latin typeface="+mn-lt"/>
          <a:ea typeface="+mn-ea"/>
          <a:cs typeface="+mn-cs"/>
          <a:sym typeface="Gill Sans" charset="0"/>
        </a:defRPr>
      </a:lvl9pPr>
    </p:bodyStyle>
    <p:otherStyle>
      <a:defPPr>
        <a:defRPr lang="en-US"/>
      </a:defPPr>
      <a:lvl1pPr marL="0" algn="l" defTabSz="171450" rtl="0" eaLnBrk="1" latinLnBrk="0" hangingPunct="1">
        <a:defRPr sz="700" kern="1200">
          <a:solidFill>
            <a:schemeClr val="tx1"/>
          </a:solidFill>
          <a:latin typeface="+mn-lt"/>
          <a:ea typeface="+mn-ea"/>
          <a:cs typeface="+mn-cs"/>
        </a:defRPr>
      </a:lvl1pPr>
      <a:lvl2pPr marL="171450" algn="l" defTabSz="171450" rtl="0" eaLnBrk="1" latinLnBrk="0" hangingPunct="1">
        <a:defRPr sz="700" kern="1200">
          <a:solidFill>
            <a:schemeClr val="tx1"/>
          </a:solidFill>
          <a:latin typeface="+mn-lt"/>
          <a:ea typeface="+mn-ea"/>
          <a:cs typeface="+mn-cs"/>
        </a:defRPr>
      </a:lvl2pPr>
      <a:lvl3pPr marL="342900" algn="l" defTabSz="171450" rtl="0" eaLnBrk="1" latinLnBrk="0" hangingPunct="1">
        <a:defRPr sz="700" kern="1200">
          <a:solidFill>
            <a:schemeClr val="tx1"/>
          </a:solidFill>
          <a:latin typeface="+mn-lt"/>
          <a:ea typeface="+mn-ea"/>
          <a:cs typeface="+mn-cs"/>
        </a:defRPr>
      </a:lvl3pPr>
      <a:lvl4pPr marL="514350" algn="l" defTabSz="171450" rtl="0" eaLnBrk="1" latinLnBrk="0" hangingPunct="1">
        <a:defRPr sz="700" kern="1200">
          <a:solidFill>
            <a:schemeClr val="tx1"/>
          </a:solidFill>
          <a:latin typeface="+mn-lt"/>
          <a:ea typeface="+mn-ea"/>
          <a:cs typeface="+mn-cs"/>
        </a:defRPr>
      </a:lvl4pPr>
      <a:lvl5pPr marL="685800" algn="l" defTabSz="171450" rtl="0" eaLnBrk="1" latinLnBrk="0" hangingPunct="1">
        <a:defRPr sz="700" kern="1200">
          <a:solidFill>
            <a:schemeClr val="tx1"/>
          </a:solidFill>
          <a:latin typeface="+mn-lt"/>
          <a:ea typeface="+mn-ea"/>
          <a:cs typeface="+mn-cs"/>
        </a:defRPr>
      </a:lvl5pPr>
      <a:lvl6pPr marL="857250" algn="l" defTabSz="171450" rtl="0" eaLnBrk="1" latinLnBrk="0" hangingPunct="1">
        <a:defRPr sz="700" kern="1200">
          <a:solidFill>
            <a:schemeClr val="tx1"/>
          </a:solidFill>
          <a:latin typeface="+mn-lt"/>
          <a:ea typeface="+mn-ea"/>
          <a:cs typeface="+mn-cs"/>
        </a:defRPr>
      </a:lvl6pPr>
      <a:lvl7pPr marL="1028700" algn="l" defTabSz="171450" rtl="0" eaLnBrk="1" latinLnBrk="0" hangingPunct="1">
        <a:defRPr sz="700" kern="1200">
          <a:solidFill>
            <a:schemeClr val="tx1"/>
          </a:solidFill>
          <a:latin typeface="+mn-lt"/>
          <a:ea typeface="+mn-ea"/>
          <a:cs typeface="+mn-cs"/>
        </a:defRPr>
      </a:lvl7pPr>
      <a:lvl8pPr marL="1200150" algn="l" defTabSz="171450" rtl="0" eaLnBrk="1" latinLnBrk="0" hangingPunct="1">
        <a:defRPr sz="700" kern="1200">
          <a:solidFill>
            <a:schemeClr val="tx1"/>
          </a:solidFill>
          <a:latin typeface="+mn-lt"/>
          <a:ea typeface="+mn-ea"/>
          <a:cs typeface="+mn-cs"/>
        </a:defRPr>
      </a:lvl8pPr>
      <a:lvl9pPr marL="1371600" algn="l" defTabSz="171450" rtl="0" eaLnBrk="1" latinLnBrk="0" hangingPunct="1">
        <a:defRPr sz="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hdphoto" Target="../media/hdphoto2.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5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16.png"/></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2058" name="Rectangle 2057"/>
          <p:cNvSpPr/>
          <p:nvPr/>
        </p:nvSpPr>
        <p:spPr bwMode="auto">
          <a:xfrm>
            <a:off x="971600" y="3435846"/>
            <a:ext cx="7287427" cy="14400"/>
          </a:xfrm>
          <a:prstGeom prst="rect">
            <a:avLst/>
          </a:prstGeom>
          <a:solidFill>
            <a:srgbClr val="1C86EE"/>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56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13" name="Rectangle 1"/>
          <p:cNvSpPr>
            <a:spLocks/>
          </p:cNvSpPr>
          <p:nvPr/>
        </p:nvSpPr>
        <p:spPr bwMode="auto">
          <a:xfrm>
            <a:off x="-108520" y="896624"/>
            <a:ext cx="9144000" cy="102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nSpc>
                <a:spcPct val="150000"/>
              </a:lnSpc>
              <a:defRPr/>
            </a:pPr>
            <a:r>
              <a:rPr kumimoji="0" lang="en-US" altLang="zh-CN" sz="4400" b="1" i="0" u="none" strike="noStrike" kern="1200" cap="none" spc="0" normalizeH="0" baseline="0" noProof="0" dirty="0">
                <a:ln>
                  <a:noFill/>
                </a:ln>
                <a:solidFill>
                  <a:srgbClr val="1C86EF"/>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Bebas Neue" charset="0"/>
              </a:rPr>
              <a:t>Python</a:t>
            </a:r>
            <a:r>
              <a:rPr kumimoji="0" lang="zh-CN" altLang="en-US" sz="4400" b="1" i="0" u="none" strike="noStrike" kern="1200" cap="none" spc="0" normalizeH="0" baseline="0" noProof="0" dirty="0">
                <a:ln>
                  <a:noFill/>
                </a:ln>
                <a:solidFill>
                  <a:srgbClr val="1C86EF"/>
                </a:solidFill>
                <a:effectLst/>
                <a:uLnTx/>
                <a:uFillTx/>
                <a:latin typeface="微软雅黑" panose="020B0503020204020204" pitchFamily="34" charset="-122"/>
                <a:ea typeface="微软雅黑" panose="020B0503020204020204" pitchFamily="34" charset="-122"/>
                <a:cs typeface="Bebas Neue" charset="0"/>
                <a:sym typeface="Bebas Neue" charset="0"/>
              </a:rPr>
              <a:t>程序设计</a:t>
            </a:r>
            <a:endParaRPr kumimoji="0" lang="zh-CN" altLang="en-US" sz="4400" b="1" i="0" u="none" strike="noStrike" kern="1200" cap="none" spc="0" normalizeH="0" baseline="0" noProof="0" dirty="0">
              <a:ln>
                <a:noFill/>
              </a:ln>
              <a:solidFill>
                <a:srgbClr val="1C86EF"/>
              </a:solidFill>
              <a:effectLst/>
              <a:uLnTx/>
              <a:uFillTx/>
              <a:latin typeface="微软雅黑" panose="020B0503020204020204" pitchFamily="34" charset="-122"/>
              <a:ea typeface="微软雅黑" panose="020B0503020204020204" pitchFamily="34" charset="-122"/>
              <a:sym typeface="Gill Sans" charset="0"/>
            </a:endParaRPr>
          </a:p>
          <a:p>
            <a:pPr lvl="0">
              <a:lnSpc>
                <a:spcPct val="150000"/>
              </a:lnSpc>
              <a:defRPr/>
            </a:pPr>
            <a:r>
              <a:rPr kumimoji="0" lang="zh-CN" altLang="en-US" sz="4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课程基本情况</a:t>
            </a:r>
            <a:endParaRPr kumimoji="0" lang="en-US" sz="4400" b="0" i="0" u="none" strike="noStrike" kern="1200" cap="none" spc="0" normalizeH="0" baseline="0" noProof="0" dirty="0">
              <a:ln>
                <a:noFill/>
              </a:ln>
              <a:solidFill>
                <a:srgbClr val="FF931A"/>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sp>
        <p:nvSpPr>
          <p:cNvPr id="18" name="文本框 17">
            <a:extLst>
              <a:ext uri="{FF2B5EF4-FFF2-40B4-BE49-F238E27FC236}">
                <a16:creationId xmlns:a16="http://schemas.microsoft.com/office/drawing/2014/main" id="{FD980086-A4DB-4957-B681-0B88A7FCA77E}"/>
              </a:ext>
            </a:extLst>
          </p:cNvPr>
          <p:cNvSpPr txBox="1"/>
          <p:nvPr/>
        </p:nvSpPr>
        <p:spPr>
          <a:xfrm>
            <a:off x="3023320" y="3450246"/>
            <a:ext cx="2880320" cy="480901"/>
          </a:xfrm>
          <a:prstGeom prst="rect">
            <a:avLst/>
          </a:prstGeom>
          <a:noFill/>
        </p:spPr>
        <p:txBody>
          <a:bodyPr wrap="square" rtlCol="0">
            <a:spAutoFit/>
          </a:bodyPr>
          <a:lstStyle/>
          <a:p>
            <a:pPr marL="0" marR="0" lvl="0" indent="0" algn="ctr" defTabSz="914400" rtl="0" eaLnBrk="1" fontAlgn="base" latinLnBrk="0" hangingPunct="1">
              <a:lnSpc>
                <a:spcPts val="35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Times New Roman" panose="02020603050405020304" pitchFamily="18" charset="0"/>
                <a:sym typeface="Gill Sans" charset="0"/>
              </a:rPr>
              <a:t>蚌埠学院</a:t>
            </a:r>
            <a:r>
              <a:rPr lang="en-US" altLang="zh-CN" sz="2400" dirty="0">
                <a:latin typeface="隶书" panose="02010509060101010101" pitchFamily="49" charset="-122"/>
                <a:ea typeface="隶书" panose="02010509060101010101" pitchFamily="49" charset="-122"/>
                <a:cs typeface="Times New Roman" panose="02020603050405020304" pitchFamily="18" charset="0"/>
              </a:rPr>
              <a:t>  </a:t>
            </a:r>
            <a:r>
              <a:rPr lang="zh-CN" altLang="en-US" sz="2400" dirty="0">
                <a:latin typeface="隶书" panose="02010509060101010101" pitchFamily="49" charset="-122"/>
                <a:ea typeface="隶书" panose="02010509060101010101" pitchFamily="49" charset="-122"/>
                <a:cs typeface="Times New Roman" panose="02020603050405020304" pitchFamily="18" charset="0"/>
              </a:rPr>
              <a:t>朱洪浩</a:t>
            </a:r>
            <a:endParaRPr kumimoji="0" lang="zh-CN" altLang="en-US" sz="2400" b="0" i="0" u="none" strike="noStrike" kern="1200" cap="none" spc="0" normalizeH="0" baseline="0" noProof="0" dirty="0">
              <a:ln>
                <a:noFill/>
              </a:ln>
              <a:solidFill>
                <a:srgbClr val="000000"/>
              </a:solidFill>
              <a:effectLst/>
              <a:uLnTx/>
              <a:uFillTx/>
              <a:latin typeface="隶书" panose="02010509060101010101" pitchFamily="49" charset="-122"/>
              <a:ea typeface="隶书" panose="02010509060101010101" pitchFamily="49" charset="-122"/>
              <a:cs typeface="Times New Roman" panose="02020603050405020304" pitchFamily="18" charset="0"/>
              <a:sym typeface="Gill Sans" charset="0"/>
            </a:endParaRPr>
          </a:p>
        </p:txBody>
      </p:sp>
      <p:pic>
        <p:nvPicPr>
          <p:cNvPr id="8" name="图片 7">
            <a:extLst>
              <a:ext uri="{FF2B5EF4-FFF2-40B4-BE49-F238E27FC236}">
                <a16:creationId xmlns:a16="http://schemas.microsoft.com/office/drawing/2014/main" id="{7AFB7870-020F-49F8-A23C-D96BB0A90F7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23201" y1="34109" x2="23201" y2="34109"/>
                        <a14:foregroundMark x1="37929" y1="54109" x2="37929" y2="54109"/>
                        <a14:foregroundMark x1="48621" y1="55504" x2="48621" y2="55504"/>
                        <a14:foregroundMark x1="57700" y1="54109" x2="57700" y2="54109"/>
                        <a14:foregroundMark x1="63147" y1="47597" x2="63147" y2="47597"/>
                        <a14:foregroundMark x1="71217" y1="47597" x2="71217" y2="47597"/>
                        <a14:foregroundMark x1="80968" y1="46822" x2="80968" y2="46822"/>
                        <a14:backgroundMark x1="18157" y1="28837" x2="18157" y2="28837"/>
                        <a14:backgroundMark x1="15400" y1="52093" x2="15400" y2="52093"/>
                        <a14:backgroundMark x1="24344" y1="66977" x2="24344" y2="66977"/>
                      </a14:backgroundRemoval>
                    </a14:imgEffect>
                  </a14:imgLayer>
                </a14:imgProps>
              </a:ext>
            </a:extLst>
          </a:blip>
          <a:srcRect l="10432" t="21959" r="12352" b="21958"/>
          <a:stretch/>
        </p:blipFill>
        <p:spPr>
          <a:xfrm>
            <a:off x="7020272" y="391835"/>
            <a:ext cx="1839671" cy="579581"/>
          </a:xfrm>
          <a:prstGeom prst="rect">
            <a:avLst/>
          </a:prstGeom>
        </p:spPr>
      </p:pic>
    </p:spTree>
    <p:extLst>
      <p:ext uri="{BB962C8B-B14F-4D97-AF65-F5344CB8AC3E}">
        <p14:creationId xmlns:p14="http://schemas.microsoft.com/office/powerpoint/2010/main" val="2075761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51212" name="Rectangle 12"/>
          <p:cNvSpPr>
            <a:spLocks/>
          </p:cNvSpPr>
          <p:nvPr/>
        </p:nvSpPr>
        <p:spPr bwMode="auto">
          <a:xfrm>
            <a:off x="0" y="483518"/>
            <a:ext cx="9144000" cy="79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nchorCtr="0"/>
          <a:lstStyle/>
          <a:p>
            <a:pPr marL="0" marR="0" lvl="0" indent="0" algn="ctr" defTabSz="914400" rtl="0" eaLnBrk="1" fontAlgn="base" latinLnBrk="0" hangingPunct="1">
              <a:lnSpc>
                <a:spcPct val="70000"/>
              </a:lnSpc>
              <a:spcBef>
                <a:spcPct val="0"/>
              </a:spcBef>
              <a:spcAft>
                <a:spcPct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教学目标</a:t>
            </a:r>
            <a:endParaRPr kumimoji="0" 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sp>
        <p:nvSpPr>
          <p:cNvPr id="4" name="矩形 3">
            <a:extLst>
              <a:ext uri="{FF2B5EF4-FFF2-40B4-BE49-F238E27FC236}">
                <a16:creationId xmlns:a16="http://schemas.microsoft.com/office/drawing/2014/main" id="{FFBA0611-5044-4ECB-9428-A456DF852D76}"/>
              </a:ext>
            </a:extLst>
          </p:cNvPr>
          <p:cNvSpPr/>
          <p:nvPr/>
        </p:nvSpPr>
        <p:spPr>
          <a:xfrm>
            <a:off x="0" y="2355726"/>
            <a:ext cx="9144000" cy="2308324"/>
          </a:xfrm>
          <a:prstGeom prst="rect">
            <a:avLst/>
          </a:prstGeom>
        </p:spPr>
        <p:txBody>
          <a:bodyPr wrap="square">
            <a:spAutoFit/>
          </a:bodyPr>
          <a:lstStyle/>
          <a:p>
            <a:pPr marL="0" marR="0" lvl="0" indent="0" algn="ctr" defTabSz="914400" rtl="0" eaLnBrk="1" fontAlgn="base" latinLnBrk="0" hangingPunct="1">
              <a:lnSpc>
                <a:spcPct val="2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400" b="1" dirty="0">
                <a:latin typeface="微软雅黑" panose="020B0503020204020204" pitchFamily="34" charset="-122"/>
                <a:ea typeface="微软雅黑" panose="020B0503020204020204" pitchFamily="34" charset="-122"/>
                <a:cs typeface="Arial" charset="0"/>
              </a:rPr>
              <a:t>学会编程，掌握一项基本技能</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ctr" defTabSz="914400" rtl="0" eaLnBrk="1" fontAlgn="base" latinLnBrk="0" hangingPunct="1">
              <a:lnSpc>
                <a:spcPct val="2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400" b="1" dirty="0">
                <a:latin typeface="微软雅黑" panose="020B0503020204020204" pitchFamily="34" charset="-122"/>
                <a:ea typeface="微软雅黑" panose="020B0503020204020204" pitchFamily="34" charset="-122"/>
                <a:cs typeface="Arial" charset="0"/>
              </a:rPr>
              <a:t>体会思维，理解信息处理法则</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ctr" defTabSz="914400" rtl="0" eaLnBrk="1" fontAlgn="base" latinLnBrk="0" hangingPunct="1">
              <a:lnSpc>
                <a:spcPct val="2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lang="zh-CN" altLang="en-US" sz="2400" dirty="0">
                <a:latin typeface="微软雅黑" panose="020B0503020204020204" pitchFamily="34" charset="-122"/>
                <a:ea typeface="微软雅黑" panose="020B0503020204020204" pitchFamily="34" charset="-122"/>
                <a:cs typeface="Arial" charset="0"/>
              </a:rPr>
              <a:t>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培养习惯，带来更多人生可能</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5" name="矩形 4">
            <a:extLst>
              <a:ext uri="{FF2B5EF4-FFF2-40B4-BE49-F238E27FC236}">
                <a16:creationId xmlns:a16="http://schemas.microsoft.com/office/drawing/2014/main" id="{573085BD-72F8-4D20-AFAD-F9F09B03F589}"/>
              </a:ext>
            </a:extLst>
          </p:cNvPr>
          <p:cNvSpPr/>
          <p:nvPr/>
        </p:nvSpPr>
        <p:spPr>
          <a:xfrm>
            <a:off x="0" y="1529071"/>
            <a:ext cx="9144000" cy="646331"/>
          </a:xfrm>
          <a:prstGeom prst="rect">
            <a:avLst/>
          </a:prstGeom>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编写</a:t>
            </a: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100</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行左右</a:t>
            </a: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程序，掌握一门可用</a:t>
            </a: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20</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年以上的编程语言</a:t>
            </a:r>
          </a:p>
        </p:txBody>
      </p:sp>
    </p:spTree>
    <p:extLst>
      <p:ext uri="{BB962C8B-B14F-4D97-AF65-F5344CB8AC3E}">
        <p14:creationId xmlns:p14="http://schemas.microsoft.com/office/powerpoint/2010/main" val="3095437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pic>
        <p:nvPicPr>
          <p:cNvPr id="9"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059582"/>
            <a:ext cx="4968552" cy="298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Freeform 14"/>
          <p:cNvSpPr>
            <a:spLocks/>
          </p:cNvSpPr>
          <p:nvPr/>
        </p:nvSpPr>
        <p:spPr bwMode="auto">
          <a:xfrm>
            <a:off x="4575842" y="3287228"/>
            <a:ext cx="0" cy="2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solidFill>
            <a:srgbClr val="F692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Gill Sans" charset="0"/>
              <a:sym typeface="Gill Sans" charset="0"/>
            </a:endParaRPr>
          </a:p>
        </p:txBody>
      </p:sp>
      <p:sp>
        <p:nvSpPr>
          <p:cNvPr id="21" name="Freeform 15"/>
          <p:cNvSpPr>
            <a:spLocks/>
          </p:cNvSpPr>
          <p:nvPr/>
        </p:nvSpPr>
        <p:spPr bwMode="auto">
          <a:xfrm>
            <a:off x="4575048" y="3287228"/>
            <a:ext cx="1588" cy="2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1" y="0"/>
                  <a:pt x="1" y="0"/>
                  <a:pt x="0" y="0"/>
                </a:cubicBezTo>
                <a:close/>
              </a:path>
            </a:pathLst>
          </a:custGeom>
          <a:solidFill>
            <a:srgbClr val="F692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Gill Sans" charset="0"/>
              <a:sym typeface="Gill Sans" charset="0"/>
            </a:endParaRPr>
          </a:p>
        </p:txBody>
      </p:sp>
      <p:sp>
        <p:nvSpPr>
          <p:cNvPr id="13" name="Rectangle 1"/>
          <p:cNvSpPr>
            <a:spLocks/>
          </p:cNvSpPr>
          <p:nvPr/>
        </p:nvSpPr>
        <p:spPr bwMode="auto">
          <a:xfrm>
            <a:off x="0" y="2036729"/>
            <a:ext cx="9144000" cy="102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marL="0" marR="0" lvl="0" indent="0" algn="ctr" defTabSz="914400" rtl="0" eaLnBrk="1" fontAlgn="base" latinLnBrk="0" hangingPunct="1">
              <a:lnSpc>
                <a:spcPct val="150000"/>
              </a:lnSpc>
              <a:spcBef>
                <a:spcPct val="0"/>
              </a:spcBef>
              <a:spcAft>
                <a:spcPct val="0"/>
              </a:spcAft>
              <a:buClrTx/>
              <a:buSzTx/>
              <a:buFontTx/>
              <a:buNone/>
              <a:tabLst/>
              <a:defRPr/>
            </a:pPr>
            <a:r>
              <a:rPr lang="zh-CN" altLang="en-US" sz="4000" dirty="0">
                <a:latin typeface="微软雅黑" panose="020B0503020204020204" pitchFamily="34" charset="-122"/>
                <a:ea typeface="微软雅黑" panose="020B0503020204020204" pitchFamily="34" charset="-122"/>
                <a:cs typeface="Bebas Neue" charset="0"/>
                <a:sym typeface="Bebas Neue" charset="0"/>
              </a:rPr>
              <a:t>学习通</a:t>
            </a:r>
            <a:r>
              <a:rPr kumimoji="0" lang="zh-CN" alt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教学安排</a:t>
            </a:r>
            <a:endParaRPr kumimoji="0" lang="en-US" sz="4000" b="0" i="0" u="none" strike="noStrike" kern="1200" cap="none" spc="0" normalizeH="0" baseline="0" noProof="0" dirty="0">
              <a:ln>
                <a:noFill/>
              </a:ln>
              <a:solidFill>
                <a:srgbClr val="FF931A"/>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pic>
        <p:nvPicPr>
          <p:cNvPr id="14" name="图片 13">
            <a:extLst>
              <a:ext uri="{FF2B5EF4-FFF2-40B4-BE49-F238E27FC236}">
                <a16:creationId xmlns:a16="http://schemas.microsoft.com/office/drawing/2014/main" id="{F972298D-3543-4745-B395-C4ACA3DBD29E}"/>
              </a:ext>
            </a:extLst>
          </p:cNvPr>
          <p:cNvPicPr>
            <a:picLocks noChangeAspect="1"/>
          </p:cNvPicPr>
          <p:nvPr/>
        </p:nvPicPr>
        <p:blipFill>
          <a:blip r:embed="rId3">
            <a:lum bright="70000" contrast="-70000"/>
          </a:blip>
          <a:stretch>
            <a:fillRect/>
          </a:stretch>
        </p:blipFill>
        <p:spPr>
          <a:xfrm>
            <a:off x="5853616" y="4743741"/>
            <a:ext cx="1187624" cy="281081"/>
          </a:xfrm>
          <a:prstGeom prst="rect">
            <a:avLst/>
          </a:prstGeom>
        </p:spPr>
      </p:pic>
    </p:spTree>
    <p:extLst>
      <p:ext uri="{BB962C8B-B14F-4D97-AF65-F5344CB8AC3E}">
        <p14:creationId xmlns:p14="http://schemas.microsoft.com/office/powerpoint/2010/main" val="3458970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6" name="Rectangle 12">
            <a:extLst>
              <a:ext uri="{FF2B5EF4-FFF2-40B4-BE49-F238E27FC236}">
                <a16:creationId xmlns:a16="http://schemas.microsoft.com/office/drawing/2014/main" id="{DF5A5EDF-23EF-4B8F-9757-EA093DEE67B9}"/>
              </a:ext>
            </a:extLst>
          </p:cNvPr>
          <p:cNvSpPr>
            <a:spLocks/>
          </p:cNvSpPr>
          <p:nvPr/>
        </p:nvSpPr>
        <p:spPr bwMode="auto">
          <a:xfrm>
            <a:off x="0" y="483518"/>
            <a:ext cx="9144000" cy="79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nchorCtr="0"/>
          <a:lstStyle/>
          <a:p>
            <a:pPr marL="0" marR="0" lvl="0" indent="0" algn="ctr" defTabSz="914400" rtl="0" eaLnBrk="1" fontAlgn="base" latinLnBrk="0" hangingPunct="1">
              <a:lnSpc>
                <a:spcPct val="70000"/>
              </a:lnSpc>
              <a:spcBef>
                <a:spcPct val="0"/>
              </a:spcBef>
              <a:spcAft>
                <a:spcPct val="0"/>
              </a:spcAft>
              <a:buClrTx/>
              <a:buSzTx/>
              <a:buFontTx/>
              <a:buNone/>
              <a:tabLst/>
              <a:defRPr/>
            </a:pPr>
            <a:r>
              <a:rPr lang="zh-CN" altLang="en-US" sz="4000" dirty="0">
                <a:latin typeface="微软雅黑" panose="020B0503020204020204" pitchFamily="34" charset="-122"/>
                <a:ea typeface="微软雅黑" panose="020B0503020204020204" pitchFamily="34" charset="-122"/>
                <a:cs typeface="Bebas Neue" charset="0"/>
                <a:sym typeface="Bebas Neue" charset="0"/>
              </a:rPr>
              <a:t>课程</a:t>
            </a:r>
            <a:r>
              <a:rPr kumimoji="0" lang="zh-CN" alt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学时</a:t>
            </a:r>
            <a:endParaRPr kumimoji="0" 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sp>
        <p:nvSpPr>
          <p:cNvPr id="4" name="矩形 3">
            <a:extLst>
              <a:ext uri="{FF2B5EF4-FFF2-40B4-BE49-F238E27FC236}">
                <a16:creationId xmlns:a16="http://schemas.microsoft.com/office/drawing/2014/main" id="{FFBA0611-5044-4ECB-9428-A456DF852D76}"/>
              </a:ext>
            </a:extLst>
          </p:cNvPr>
          <p:cNvSpPr/>
          <p:nvPr/>
        </p:nvSpPr>
        <p:spPr>
          <a:xfrm>
            <a:off x="0" y="2355726"/>
            <a:ext cx="9144000" cy="2196883"/>
          </a:xfrm>
          <a:prstGeom prst="rect">
            <a:avLst/>
          </a:prstGeom>
        </p:spPr>
        <p:txBody>
          <a:bodyPr wrap="square">
            <a:spAutoFit/>
          </a:bodyPr>
          <a:lstStyle/>
          <a:p>
            <a:pPr marL="0" marR="0" lvl="0" indent="0" algn="l" defTabSz="914400" rtl="0" eaLnBrk="1" fontAlgn="base" latinLnBrk="0" hangingPunct="1">
              <a:lnSpc>
                <a:spcPct val="2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400" b="1" dirty="0">
                <a:latin typeface="微软雅黑" panose="020B0503020204020204" pitchFamily="34" charset="-122"/>
                <a:ea typeface="微软雅黑" panose="020B0503020204020204" pitchFamily="34" charset="-122"/>
                <a:cs typeface="Arial" charset="0"/>
              </a:rPr>
              <a:t>理论学</a:t>
            </a:r>
            <a:r>
              <a:rPr lang="zh-CN" altLang="en-US" sz="2400" b="1" noProof="0" dirty="0">
                <a:latin typeface="微软雅黑" panose="020B0503020204020204" pitchFamily="34" charset="-122"/>
                <a:ea typeface="微软雅黑" panose="020B0503020204020204" pitchFamily="34" charset="-122"/>
                <a:cs typeface="Arial" charset="0"/>
              </a:rPr>
              <a:t>时</a:t>
            </a:r>
            <a:r>
              <a:rPr lang="zh-CN" altLang="en-US" sz="2400" b="1" dirty="0">
                <a:latin typeface="微软雅黑" panose="020B0503020204020204" pitchFamily="34" charset="-122"/>
                <a:ea typeface="微软雅黑" panose="020B0503020204020204" pitchFamily="34" charset="-122"/>
                <a:cs typeface="Arial" charset="0"/>
              </a:rPr>
              <a:t>：</a:t>
            </a:r>
            <a:r>
              <a:rPr lang="en-US" altLang="zh-CN" sz="2400" b="1" dirty="0">
                <a:latin typeface="微软雅黑" panose="020B0503020204020204" pitchFamily="34" charset="-122"/>
                <a:ea typeface="微软雅黑" panose="020B0503020204020204" pitchFamily="34" charset="-122"/>
                <a:cs typeface="Arial" charset="0"/>
              </a:rPr>
              <a:t>1.5</a:t>
            </a:r>
            <a:r>
              <a:rPr lang="zh-CN" altLang="en-US" sz="2400" b="1" dirty="0">
                <a:latin typeface="微软雅黑" panose="020B0503020204020204" pitchFamily="34" charset="-122"/>
                <a:ea typeface="微软雅黑" panose="020B0503020204020204" pitchFamily="34" charset="-122"/>
                <a:cs typeface="Arial" charset="0"/>
              </a:rPr>
              <a:t>小时</a:t>
            </a:r>
            <a:r>
              <a:rPr lang="en-US" altLang="zh-CN" sz="2400" b="1" dirty="0">
                <a:latin typeface="微软雅黑" panose="020B0503020204020204" pitchFamily="34" charset="-122"/>
                <a:ea typeface="微软雅黑" panose="020B0503020204020204" pitchFamily="34" charset="-122"/>
                <a:cs typeface="Arial" charset="0"/>
              </a:rPr>
              <a:t>/</a:t>
            </a:r>
            <a:r>
              <a:rPr lang="zh-CN" altLang="en-US" sz="2400" b="1" dirty="0">
                <a:latin typeface="微软雅黑" panose="020B0503020204020204" pitchFamily="34" charset="-122"/>
                <a:ea typeface="微软雅黑" panose="020B0503020204020204" pitchFamily="34" charset="-122"/>
                <a:cs typeface="Arial" charset="0"/>
              </a:rPr>
              <a:t>周，共</a:t>
            </a:r>
            <a:r>
              <a:rPr lang="en-US" altLang="zh-CN" sz="2400" b="1" dirty="0">
                <a:latin typeface="微软雅黑" panose="020B0503020204020204" pitchFamily="34" charset="-122"/>
                <a:ea typeface="微软雅黑" panose="020B0503020204020204" pitchFamily="34" charset="-122"/>
                <a:cs typeface="Arial" charset="0"/>
              </a:rPr>
              <a:t>18</a:t>
            </a:r>
            <a:r>
              <a:rPr lang="zh-CN" altLang="en-US" sz="2400" b="1" dirty="0">
                <a:latin typeface="微软雅黑" panose="020B0503020204020204" pitchFamily="34" charset="-122"/>
                <a:ea typeface="微软雅黑" panose="020B0503020204020204" pitchFamily="34" charset="-122"/>
                <a:cs typeface="Arial" charset="0"/>
              </a:rPr>
              <a:t>周</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2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400" b="1" noProof="0" dirty="0">
                <a:latin typeface="微软雅黑" panose="020B0503020204020204" pitchFamily="34" charset="-122"/>
                <a:ea typeface="微软雅黑" panose="020B0503020204020204" pitchFamily="34" charset="-122"/>
                <a:cs typeface="Arial" charset="0"/>
              </a:rPr>
              <a:t>练习学时：</a:t>
            </a:r>
            <a:r>
              <a:rPr lang="en-US" altLang="zh-CN" sz="2400" b="1" dirty="0">
                <a:latin typeface="微软雅黑" panose="020B0503020204020204" pitchFamily="34" charset="-122"/>
                <a:ea typeface="微软雅黑" panose="020B0503020204020204" pitchFamily="34" charset="-122"/>
                <a:cs typeface="Arial" charset="0"/>
              </a:rPr>
              <a:t>1.5</a:t>
            </a:r>
            <a:r>
              <a:rPr lang="zh-CN" altLang="en-US" sz="2400" b="1" dirty="0">
                <a:latin typeface="微软雅黑" panose="020B0503020204020204" pitchFamily="34" charset="-122"/>
                <a:ea typeface="微软雅黑" panose="020B0503020204020204" pitchFamily="34" charset="-122"/>
                <a:cs typeface="Arial" charset="0"/>
              </a:rPr>
              <a:t>小时</a:t>
            </a:r>
            <a:r>
              <a:rPr lang="en-US" altLang="zh-CN" sz="2400" b="1" dirty="0">
                <a:latin typeface="微软雅黑" panose="020B0503020204020204" pitchFamily="34" charset="-122"/>
                <a:ea typeface="微软雅黑" panose="020B0503020204020204" pitchFamily="34" charset="-122"/>
                <a:cs typeface="Arial" charset="0"/>
              </a:rPr>
              <a:t>/</a:t>
            </a:r>
            <a:r>
              <a:rPr lang="zh-CN" altLang="en-US" sz="2400" b="1" dirty="0">
                <a:latin typeface="微软雅黑" panose="020B0503020204020204" pitchFamily="34" charset="-122"/>
                <a:ea typeface="微软雅黑" panose="020B0503020204020204" pitchFamily="34" charset="-122"/>
                <a:cs typeface="Arial" charset="0"/>
              </a:rPr>
              <a:t>周，共</a:t>
            </a:r>
            <a:r>
              <a:rPr lang="en-US" altLang="zh-CN" sz="2400" b="1" dirty="0">
                <a:latin typeface="微软雅黑" panose="020B0503020204020204" pitchFamily="34" charset="-122"/>
                <a:ea typeface="微软雅黑" panose="020B0503020204020204" pitchFamily="34" charset="-122"/>
                <a:cs typeface="Arial" charset="0"/>
              </a:rPr>
              <a:t>8</a:t>
            </a:r>
            <a:r>
              <a:rPr lang="zh-CN" altLang="en-US" sz="2400" b="1" dirty="0">
                <a:latin typeface="微软雅黑" panose="020B0503020204020204" pitchFamily="34" charset="-122"/>
                <a:ea typeface="微软雅黑" panose="020B0503020204020204" pitchFamily="34" charset="-122"/>
                <a:cs typeface="Arial" charset="0"/>
              </a:rPr>
              <a:t>周</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2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400" dirty="0">
                <a:latin typeface="微软雅黑" panose="020B0503020204020204" pitchFamily="34" charset="-122"/>
                <a:ea typeface="微软雅黑" panose="020B0503020204020204" pitchFamily="34" charset="-122"/>
                <a:cs typeface="Arial" charset="0"/>
              </a:rPr>
              <a:t> </a:t>
            </a:r>
            <a:r>
              <a:rPr lang="zh-CN" altLang="en-US" sz="2400" b="1" dirty="0">
                <a:latin typeface="微软雅黑" panose="020B0503020204020204" pitchFamily="34" charset="-122"/>
                <a:ea typeface="微软雅黑" panose="020B0503020204020204" pitchFamily="34" charset="-122"/>
                <a:cs typeface="Arial" charset="0"/>
              </a:rPr>
              <a:t>测验学时：</a:t>
            </a:r>
            <a:r>
              <a:rPr lang="en-US" altLang="zh-CN" sz="2400" b="1" dirty="0">
                <a:latin typeface="微软雅黑" panose="020B0503020204020204" pitchFamily="34" charset="-122"/>
                <a:ea typeface="微软雅黑" panose="020B0503020204020204" pitchFamily="34" charset="-122"/>
                <a:cs typeface="Arial" charset="0"/>
              </a:rPr>
              <a:t>0.5-1</a:t>
            </a:r>
            <a:r>
              <a:rPr lang="zh-CN" altLang="en-US" sz="2400" b="1" dirty="0">
                <a:latin typeface="微软雅黑" panose="020B0503020204020204" pitchFamily="34" charset="-122"/>
                <a:ea typeface="微软雅黑" panose="020B0503020204020204" pitchFamily="34" charset="-122"/>
                <a:cs typeface="Arial" charset="0"/>
              </a:rPr>
              <a:t>小时</a:t>
            </a:r>
            <a:r>
              <a:rPr lang="en-US" altLang="zh-CN" sz="2400" b="1" dirty="0">
                <a:latin typeface="微软雅黑" panose="020B0503020204020204" pitchFamily="34" charset="-122"/>
                <a:ea typeface="微软雅黑" panose="020B0503020204020204" pitchFamily="34" charset="-122"/>
                <a:cs typeface="Arial" charset="0"/>
              </a:rPr>
              <a:t>/</a:t>
            </a:r>
            <a:r>
              <a:rPr lang="zh-CN" altLang="en-US" sz="2400" b="1" dirty="0">
                <a:latin typeface="微软雅黑" panose="020B0503020204020204" pitchFamily="34" charset="-122"/>
                <a:ea typeface="微软雅黑" panose="020B0503020204020204" pitchFamily="34" charset="-122"/>
                <a:cs typeface="Arial" charset="0"/>
              </a:rPr>
              <a:t>周，共</a:t>
            </a:r>
            <a:r>
              <a:rPr lang="en-US" altLang="zh-CN" sz="2400" b="1" dirty="0">
                <a:latin typeface="微软雅黑" panose="020B0503020204020204" pitchFamily="34" charset="-122"/>
                <a:ea typeface="微软雅黑" panose="020B0503020204020204" pitchFamily="34" charset="-122"/>
                <a:cs typeface="Arial" charset="0"/>
              </a:rPr>
              <a:t>18</a:t>
            </a:r>
            <a:r>
              <a:rPr lang="zh-CN" altLang="en-US" sz="2400" b="1" dirty="0">
                <a:latin typeface="微软雅黑" panose="020B0503020204020204" pitchFamily="34" charset="-122"/>
                <a:ea typeface="微软雅黑" panose="020B0503020204020204" pitchFamily="34" charset="-122"/>
                <a:cs typeface="Arial" charset="0"/>
              </a:rPr>
              <a:t>周</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5" name="矩形 4">
            <a:extLst>
              <a:ext uri="{FF2B5EF4-FFF2-40B4-BE49-F238E27FC236}">
                <a16:creationId xmlns:a16="http://schemas.microsoft.com/office/drawing/2014/main" id="{573085BD-72F8-4D20-AFAD-F9F09B03F589}"/>
              </a:ext>
            </a:extLst>
          </p:cNvPr>
          <p:cNvSpPr/>
          <p:nvPr/>
        </p:nvSpPr>
        <p:spPr>
          <a:xfrm>
            <a:off x="0" y="1529071"/>
            <a:ext cx="9144000" cy="581057"/>
          </a:xfrm>
          <a:prstGeom prst="rect">
            <a:avLst/>
          </a:prstGeom>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时间成本：</a:t>
            </a:r>
            <a:r>
              <a:rPr lang="en-US" altLang="zh-CN" sz="2400" b="1" dirty="0">
                <a:solidFill>
                  <a:srgbClr val="0070C0"/>
                </a:solidFill>
                <a:latin typeface="微软雅黑" panose="020B0503020204020204" pitchFamily="34" charset="-122"/>
                <a:ea typeface="微软雅黑" panose="020B0503020204020204" pitchFamily="34" charset="-122"/>
                <a:cs typeface="Arial" charset="0"/>
              </a:rPr>
              <a:t>2-3</a:t>
            </a: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小时</a:t>
            </a:r>
            <a:r>
              <a:rPr lang="en-US" altLang="zh-CN" sz="2400" b="1" dirty="0">
                <a:solidFill>
                  <a:srgbClr val="0070C0"/>
                </a:solidFill>
                <a:latin typeface="微软雅黑" panose="020B0503020204020204" pitchFamily="34" charset="-122"/>
                <a:ea typeface="微软雅黑" panose="020B0503020204020204" pitchFamily="34" charset="-122"/>
                <a:cs typeface="Arial" charset="0"/>
              </a:rPr>
              <a:t>/</a:t>
            </a: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周，共</a:t>
            </a:r>
            <a:r>
              <a:rPr lang="en-US" altLang="zh-CN" sz="2400" b="1" dirty="0">
                <a:solidFill>
                  <a:srgbClr val="0070C0"/>
                </a:solidFill>
                <a:latin typeface="微软雅黑" panose="020B0503020204020204" pitchFamily="34" charset="-122"/>
                <a:ea typeface="微软雅黑" panose="020B0503020204020204" pitchFamily="34" charset="-122"/>
                <a:cs typeface="Arial" charset="0"/>
              </a:rPr>
              <a:t>18</a:t>
            </a: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周，合计</a:t>
            </a:r>
            <a:r>
              <a:rPr lang="en-US" altLang="zh-CN" sz="2400" b="1" dirty="0">
                <a:solidFill>
                  <a:srgbClr val="0070C0"/>
                </a:solidFill>
                <a:latin typeface="微软雅黑" panose="020B0503020204020204" pitchFamily="34" charset="-122"/>
                <a:ea typeface="微软雅黑" panose="020B0503020204020204" pitchFamily="34" charset="-122"/>
                <a:cs typeface="Arial" charset="0"/>
              </a:rPr>
              <a:t>36-54</a:t>
            </a: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小时</a:t>
            </a:r>
            <a:endPar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Tree>
    <p:extLst>
      <p:ext uri="{BB962C8B-B14F-4D97-AF65-F5344CB8AC3E}">
        <p14:creationId xmlns:p14="http://schemas.microsoft.com/office/powerpoint/2010/main" val="2935028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6" name="Rectangle 12">
            <a:extLst>
              <a:ext uri="{FF2B5EF4-FFF2-40B4-BE49-F238E27FC236}">
                <a16:creationId xmlns:a16="http://schemas.microsoft.com/office/drawing/2014/main" id="{DF5A5EDF-23EF-4B8F-9757-EA093DEE67B9}"/>
              </a:ext>
            </a:extLst>
          </p:cNvPr>
          <p:cNvSpPr>
            <a:spLocks/>
          </p:cNvSpPr>
          <p:nvPr/>
        </p:nvSpPr>
        <p:spPr bwMode="auto">
          <a:xfrm>
            <a:off x="0" y="483518"/>
            <a:ext cx="9144000" cy="79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nchorCtr="0"/>
          <a:lstStyle/>
          <a:p>
            <a:pPr marL="0" marR="0" lvl="0" indent="0" algn="ctr" defTabSz="914400" rtl="0" eaLnBrk="1" fontAlgn="base" latinLnBrk="0" hangingPunct="1">
              <a:lnSpc>
                <a:spcPct val="70000"/>
              </a:lnSpc>
              <a:spcBef>
                <a:spcPct val="0"/>
              </a:spcBef>
              <a:spcAft>
                <a:spcPct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课程形式</a:t>
            </a:r>
            <a:endParaRPr kumimoji="0" 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pic>
        <p:nvPicPr>
          <p:cNvPr id="2" name="图片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50226" y="1585192"/>
            <a:ext cx="1921970" cy="1077649"/>
          </a:xfrm>
          <a:prstGeom prst="rect">
            <a:avLst/>
          </a:prstGeom>
        </p:spPr>
      </p:pic>
      <p:graphicFrame>
        <p:nvGraphicFramePr>
          <p:cNvPr id="10" name="图示 9">
            <a:extLst>
              <a:ext uri="{FF2B5EF4-FFF2-40B4-BE49-F238E27FC236}">
                <a16:creationId xmlns:a16="http://schemas.microsoft.com/office/drawing/2014/main" id="{36E9D000-39E1-44AA-84AA-7373902808E1}"/>
              </a:ext>
            </a:extLst>
          </p:cNvPr>
          <p:cNvGraphicFramePr/>
          <p:nvPr>
            <p:extLst>
              <p:ext uri="{D42A27DB-BD31-4B8C-83A1-F6EECF244321}">
                <p14:modId xmlns:p14="http://schemas.microsoft.com/office/powerpoint/2010/main" val="2552212887"/>
              </p:ext>
            </p:extLst>
          </p:nvPr>
        </p:nvGraphicFramePr>
        <p:xfrm>
          <a:off x="2616689" y="1591203"/>
          <a:ext cx="3848390" cy="2924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图片 10">
            <a:extLst>
              <a:ext uri="{FF2B5EF4-FFF2-40B4-BE49-F238E27FC236}">
                <a16:creationId xmlns:a16="http://schemas.microsoft.com/office/drawing/2014/main" id="{9A1BDCD1-A022-48C5-B078-83181073C307}"/>
              </a:ext>
            </a:extLst>
          </p:cNvPr>
          <p:cNvPicPr>
            <a:picLocks noChangeAspect="1"/>
          </p:cNvPicPr>
          <p:nvPr/>
        </p:nvPicPr>
        <p:blipFill rotWithShape="1">
          <a:blip r:embed="rId8" cstate="screen">
            <a:extLst>
              <a:ext uri="{BEBA8EAE-BF5A-486C-A8C5-ECC9F3942E4B}">
                <a14:imgProps xmlns:a14="http://schemas.microsoft.com/office/drawing/2010/main">
                  <a14:imgLayer r:embed="rId9">
                    <a14:imgEffect>
                      <a14:backgroundRemoval t="93" b="100000" l="21771" r="78906">
                        <a14:foregroundMark x1="42448" y1="43148" x2="42448" y2="43148"/>
                        <a14:foregroundMark x1="56563" y1="16296" x2="56563" y2="16296"/>
                      </a14:backgroundRemoval>
                    </a14:imgEffect>
                  </a14:imgLayer>
                </a14:imgProps>
              </a:ext>
              <a:ext uri="{28A0092B-C50C-407E-A947-70E740481C1C}">
                <a14:useLocalDpi xmlns:a14="http://schemas.microsoft.com/office/drawing/2010/main"/>
              </a:ext>
            </a:extLst>
          </a:blip>
          <a:srcRect l="21052" r="19196"/>
          <a:stretch/>
        </p:blipFill>
        <p:spPr>
          <a:xfrm>
            <a:off x="1259633" y="1585192"/>
            <a:ext cx="1152128" cy="1077649"/>
          </a:xfrm>
          <a:prstGeom prst="rect">
            <a:avLst/>
          </a:prstGeom>
        </p:spPr>
      </p:pic>
      <p:sp>
        <p:nvSpPr>
          <p:cNvPr id="12" name="矩形 11">
            <a:extLst>
              <a:ext uri="{FF2B5EF4-FFF2-40B4-BE49-F238E27FC236}">
                <a16:creationId xmlns:a16="http://schemas.microsoft.com/office/drawing/2014/main" id="{144FEE79-0CFE-40C1-ABB9-6E700DF510EB}"/>
              </a:ext>
            </a:extLst>
          </p:cNvPr>
          <p:cNvSpPr/>
          <p:nvPr/>
        </p:nvSpPr>
        <p:spPr>
          <a:xfrm>
            <a:off x="1098364" y="2910296"/>
            <a:ext cx="1396536" cy="369332"/>
          </a:xfrm>
          <a:prstGeom prst="rect">
            <a:avLst/>
          </a:prstGeom>
        </p:spPr>
        <p:txBody>
          <a:bodyPr wrap="none">
            <a:spAutoFit/>
          </a:bodyPr>
          <a:lstStyle/>
          <a:p>
            <a:r>
              <a:rPr lang="zh-CN" altLang="en-US" sz="1800" dirty="0">
                <a:latin typeface="Stencil" panose="040409050D0802020404" pitchFamily="82" charset="0"/>
                <a:ea typeface="仿宋_GB2312" pitchFamily="49" charset="-122"/>
              </a:rPr>
              <a:t>超星</a:t>
            </a:r>
            <a:r>
              <a:rPr lang="en-US" altLang="zh-CN" sz="1800" dirty="0">
                <a:latin typeface="Stencil" panose="040409050D0802020404" pitchFamily="82" charset="0"/>
                <a:ea typeface="仿宋_GB2312" pitchFamily="49" charset="-122"/>
              </a:rPr>
              <a:t>-</a:t>
            </a:r>
            <a:r>
              <a:rPr lang="zh-CN" altLang="en-US" sz="1800" dirty="0">
                <a:latin typeface="Stencil" panose="040409050D0802020404" pitchFamily="82" charset="0"/>
                <a:ea typeface="仿宋_GB2312" pitchFamily="49" charset="-122"/>
              </a:rPr>
              <a:t>学习通</a:t>
            </a:r>
            <a:endParaRPr lang="zh-CN" altLang="en-US" sz="1800" dirty="0">
              <a:latin typeface="Stencil" panose="040409050D0802020404" pitchFamily="82" charset="0"/>
            </a:endParaRPr>
          </a:p>
        </p:txBody>
      </p:sp>
      <p:sp>
        <p:nvSpPr>
          <p:cNvPr id="14" name="矩形 13">
            <a:extLst>
              <a:ext uri="{FF2B5EF4-FFF2-40B4-BE49-F238E27FC236}">
                <a16:creationId xmlns:a16="http://schemas.microsoft.com/office/drawing/2014/main" id="{18B62182-6BC2-4A0E-9BF9-902B71475E55}"/>
              </a:ext>
            </a:extLst>
          </p:cNvPr>
          <p:cNvSpPr/>
          <p:nvPr/>
        </p:nvSpPr>
        <p:spPr>
          <a:xfrm>
            <a:off x="3192861" y="4392388"/>
            <a:ext cx="2858475"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cs typeface="Lato Regular"/>
              </a:rPr>
              <a:t>教材</a:t>
            </a:r>
            <a:r>
              <a:rPr lang="en-US" altLang="zh-CN" sz="2000" b="1" dirty="0">
                <a:latin typeface="微软雅黑" panose="020B0503020204020204" pitchFamily="34" charset="-122"/>
                <a:ea typeface="微软雅黑" panose="020B0503020204020204" pitchFamily="34" charset="-122"/>
                <a:cs typeface="Lato Regular"/>
              </a:rPr>
              <a:t>/</a:t>
            </a:r>
            <a:r>
              <a:rPr lang="zh-CN" altLang="en-US" sz="2000" b="1" dirty="0">
                <a:latin typeface="微软雅黑" panose="020B0503020204020204" pitchFamily="34" charset="-122"/>
                <a:ea typeface="微软雅黑" panose="020B0503020204020204" pitchFamily="34" charset="-122"/>
                <a:cs typeface="Lato Regular"/>
              </a:rPr>
              <a:t>教辅</a:t>
            </a:r>
            <a:r>
              <a:rPr lang="en-US" altLang="zh-CN" sz="2000" b="1" dirty="0">
                <a:latin typeface="微软雅黑" panose="020B0503020204020204" pitchFamily="34" charset="-122"/>
                <a:ea typeface="微软雅黑" panose="020B0503020204020204" pitchFamily="34" charset="-122"/>
                <a:cs typeface="Lato Regular"/>
              </a:rPr>
              <a:t>/</a:t>
            </a:r>
            <a:r>
              <a:rPr lang="zh-CN" altLang="en-US" sz="2000" b="1" dirty="0">
                <a:latin typeface="微软雅黑" panose="020B0503020204020204" pitchFamily="34" charset="-122"/>
                <a:ea typeface="微软雅黑" panose="020B0503020204020204" pitchFamily="34" charset="-122"/>
                <a:cs typeface="Lato Regular"/>
              </a:rPr>
              <a:t>课件</a:t>
            </a:r>
            <a:r>
              <a:rPr lang="en-US" altLang="zh-CN" sz="2000" b="1" dirty="0">
                <a:latin typeface="微软雅黑" panose="020B0503020204020204" pitchFamily="34" charset="-122"/>
                <a:ea typeface="微软雅黑" panose="020B0503020204020204" pitchFamily="34" charset="-122"/>
                <a:cs typeface="Lato Regular"/>
              </a:rPr>
              <a:t>/</a:t>
            </a:r>
            <a:r>
              <a:rPr lang="zh-CN" altLang="en-US" sz="2000" b="1" dirty="0">
                <a:latin typeface="微软雅黑" panose="020B0503020204020204" pitchFamily="34" charset="-122"/>
                <a:ea typeface="微软雅黑" panose="020B0503020204020204" pitchFamily="34" charset="-122"/>
                <a:cs typeface="Lato Regular"/>
              </a:rPr>
              <a:t>代码等</a:t>
            </a:r>
            <a:endParaRPr lang="zh-CN" altLang="en-US" sz="2000" dirty="0"/>
          </a:p>
        </p:txBody>
      </p:sp>
      <p:sp>
        <p:nvSpPr>
          <p:cNvPr id="17" name="矩形 16">
            <a:extLst>
              <a:ext uri="{FF2B5EF4-FFF2-40B4-BE49-F238E27FC236}">
                <a16:creationId xmlns:a16="http://schemas.microsoft.com/office/drawing/2014/main" id="{144FEE79-0CFE-40C1-ABB9-6E700DF510EB}"/>
              </a:ext>
            </a:extLst>
          </p:cNvPr>
          <p:cNvSpPr/>
          <p:nvPr/>
        </p:nvSpPr>
        <p:spPr>
          <a:xfrm>
            <a:off x="323441" y="3527083"/>
            <a:ext cx="2946383" cy="369332"/>
          </a:xfrm>
          <a:prstGeom prst="rect">
            <a:avLst/>
          </a:prstGeom>
        </p:spPr>
        <p:txBody>
          <a:bodyPr wrap="none">
            <a:spAutoFit/>
          </a:bodyPr>
          <a:lstStyle/>
          <a:p>
            <a:r>
              <a:rPr lang="en-US" altLang="zh-CN" sz="1800" dirty="0">
                <a:latin typeface="Franklin Gothic Medium" panose="020B0603020102020204" pitchFamily="34" charset="0"/>
                <a:ea typeface="仿宋_GB2312" pitchFamily="49" charset="-122"/>
              </a:rPr>
              <a:t>http://i.mooc.chaoxing.com</a:t>
            </a:r>
            <a:endParaRPr lang="zh-CN" altLang="en-US" sz="1800" dirty="0">
              <a:latin typeface="Franklin Gothic Medium" panose="020B0603020102020204" pitchFamily="34" charset="0"/>
            </a:endParaRPr>
          </a:p>
        </p:txBody>
      </p:sp>
    </p:spTree>
    <p:extLst>
      <p:ext uri="{BB962C8B-B14F-4D97-AF65-F5344CB8AC3E}">
        <p14:creationId xmlns:p14="http://schemas.microsoft.com/office/powerpoint/2010/main" val="1611746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6" name="Rectangle 12">
            <a:extLst>
              <a:ext uri="{FF2B5EF4-FFF2-40B4-BE49-F238E27FC236}">
                <a16:creationId xmlns:a16="http://schemas.microsoft.com/office/drawing/2014/main" id="{DF5A5EDF-23EF-4B8F-9757-EA093DEE67B9}"/>
              </a:ext>
            </a:extLst>
          </p:cNvPr>
          <p:cNvSpPr>
            <a:spLocks/>
          </p:cNvSpPr>
          <p:nvPr/>
        </p:nvSpPr>
        <p:spPr bwMode="auto">
          <a:xfrm>
            <a:off x="0" y="483518"/>
            <a:ext cx="9144000" cy="79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nchorCtr="0"/>
          <a:lstStyle/>
          <a:p>
            <a:pPr marL="0" marR="0" lvl="0" indent="0" algn="ctr" defTabSz="914400" rtl="0" eaLnBrk="1" fontAlgn="base" latinLnBrk="0" hangingPunct="1">
              <a:lnSpc>
                <a:spcPct val="70000"/>
              </a:lnSpc>
              <a:spcBef>
                <a:spcPct val="0"/>
              </a:spcBef>
              <a:spcAft>
                <a:spcPct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课程</a:t>
            </a:r>
            <a:r>
              <a:rPr lang="zh-CN" altLang="en-US" sz="4000" dirty="0">
                <a:latin typeface="微软雅黑" panose="020B0503020204020204" pitchFamily="34" charset="-122"/>
                <a:ea typeface="微软雅黑" panose="020B0503020204020204" pitchFamily="34" charset="-122"/>
                <a:cs typeface="Bebas Neue" charset="0"/>
                <a:sym typeface="Bebas Neue" charset="0"/>
              </a:rPr>
              <a:t>内容</a:t>
            </a:r>
            <a:endParaRPr kumimoji="0" 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sp>
        <p:nvSpPr>
          <p:cNvPr id="4" name="矩形 3">
            <a:extLst>
              <a:ext uri="{FF2B5EF4-FFF2-40B4-BE49-F238E27FC236}">
                <a16:creationId xmlns:a16="http://schemas.microsoft.com/office/drawing/2014/main" id="{FFBA0611-5044-4ECB-9428-A456DF852D76}"/>
              </a:ext>
            </a:extLst>
          </p:cNvPr>
          <p:cNvSpPr/>
          <p:nvPr/>
        </p:nvSpPr>
        <p:spPr>
          <a:xfrm>
            <a:off x="0" y="2355726"/>
            <a:ext cx="9144000" cy="2308324"/>
          </a:xfrm>
          <a:prstGeom prst="rect">
            <a:avLst/>
          </a:prstGeom>
        </p:spPr>
        <p:txBody>
          <a:bodyPr wrap="square">
            <a:spAutoFit/>
          </a:bodyPr>
          <a:lstStyle/>
          <a:p>
            <a:pPr lvl="0" algn="l">
              <a:lnSpc>
                <a:spcPct val="200000"/>
              </a:lnSpc>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en-US" altLang="zh-CN" sz="2400" b="1" dirty="0">
                <a:latin typeface="微软雅黑" panose="020B0503020204020204" pitchFamily="34" charset="-122"/>
                <a:ea typeface="微软雅黑" panose="020B0503020204020204" pitchFamily="34" charset="-122"/>
                <a:cs typeface="Arial" charset="0"/>
              </a:rPr>
              <a:t>1</a:t>
            </a:r>
            <a:r>
              <a:rPr lang="zh-CN" altLang="en-US" sz="2400" b="1" dirty="0">
                <a:latin typeface="微软雅黑" panose="020B0503020204020204" pitchFamily="34" charset="-122"/>
                <a:ea typeface="微软雅黑" panose="020B0503020204020204" pitchFamily="34" charset="-122"/>
                <a:cs typeface="Arial" charset="0"/>
              </a:rPr>
              <a:t>套</a:t>
            </a:r>
            <a:r>
              <a:rPr lang="zh-CN" altLang="zh-CN" sz="2400" dirty="0">
                <a:solidFill>
                  <a:srgbClr val="00B050"/>
                </a:solidFill>
                <a:latin typeface="Consolas" panose="020B0609020204030204" pitchFamily="49" charset="0"/>
              </a:rPr>
              <a:t>"</a:t>
            </a:r>
            <a:r>
              <a:rPr lang="en-US" altLang="zh-CN" sz="2400" b="1" dirty="0">
                <a:latin typeface="微软雅黑" panose="020B0503020204020204" pitchFamily="34" charset="-122"/>
                <a:ea typeface="微软雅黑" panose="020B0503020204020204" pitchFamily="34" charset="-122"/>
                <a:cs typeface="Arial" charset="0"/>
              </a:rPr>
              <a:t>Python</a:t>
            </a:r>
            <a:r>
              <a:rPr lang="zh-CN" altLang="en-US" sz="2400" b="1" dirty="0">
                <a:latin typeface="微软雅黑" panose="020B0503020204020204" pitchFamily="34" charset="-122"/>
                <a:ea typeface="微软雅黑" panose="020B0503020204020204" pitchFamily="34" charset="-122"/>
                <a:cs typeface="Arial" charset="0"/>
              </a:rPr>
              <a:t>基础语法</a:t>
            </a:r>
            <a:r>
              <a:rPr lang="zh-CN" altLang="zh-CN" sz="2400" dirty="0">
                <a:solidFill>
                  <a:srgbClr val="00B050"/>
                </a:solidFill>
                <a:latin typeface="Consolas" panose="020B0609020204030204" pitchFamily="49" charset="0"/>
              </a:rPr>
              <a:t>"</a:t>
            </a:r>
            <a:r>
              <a:rPr lang="zh-CN" altLang="en-US" sz="2400" b="1" dirty="0">
                <a:latin typeface="微软雅黑" panose="020B0503020204020204" pitchFamily="34" charset="-122"/>
                <a:ea typeface="微软雅黑" panose="020B0503020204020204" pitchFamily="34" charset="-122"/>
                <a:cs typeface="Arial" charset="0"/>
              </a:rPr>
              <a:t>全体系</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2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en-US" altLang="zh-CN" sz="2400" b="1" noProof="0" dirty="0">
                <a:latin typeface="微软雅黑" panose="020B0503020204020204" pitchFamily="34" charset="-122"/>
                <a:ea typeface="微软雅黑" panose="020B0503020204020204" pitchFamily="34" charset="-122"/>
                <a:cs typeface="Arial" charset="0"/>
              </a:rPr>
              <a:t>7</a:t>
            </a:r>
            <a:r>
              <a:rPr lang="zh-CN" altLang="en-US" sz="2400" b="1" noProof="0" dirty="0">
                <a:latin typeface="微软雅黑" panose="020B0503020204020204" pitchFamily="34" charset="-122"/>
                <a:ea typeface="微软雅黑" panose="020B0503020204020204" pitchFamily="34" charset="-122"/>
                <a:cs typeface="Arial" charset="0"/>
              </a:rPr>
              <a:t>个</a:t>
            </a:r>
            <a:r>
              <a:rPr lang="zh-CN" altLang="en-US" sz="2400" b="1" dirty="0">
                <a:latin typeface="微软雅黑" panose="020B0503020204020204" pitchFamily="34" charset="-122"/>
                <a:ea typeface="微软雅黑" panose="020B0503020204020204" pitchFamily="34" charset="-122"/>
                <a:cs typeface="Arial" charset="0"/>
              </a:rPr>
              <a:t>常用</a:t>
            </a:r>
            <a:r>
              <a:rPr lang="zh-CN" altLang="en-US" sz="2400" b="1" noProof="0" dirty="0">
                <a:latin typeface="微软雅黑" panose="020B0503020204020204" pitchFamily="34" charset="-122"/>
                <a:ea typeface="微软雅黑" panose="020B0503020204020204" pitchFamily="34" charset="-122"/>
                <a:cs typeface="Arial" charset="0"/>
              </a:rPr>
              <a:t>的</a:t>
            </a:r>
            <a:r>
              <a:rPr lang="en-US" altLang="zh-CN" sz="2400" b="1" noProof="0" dirty="0">
                <a:latin typeface="微软雅黑" panose="020B0503020204020204" pitchFamily="34" charset="-122"/>
                <a:ea typeface="微软雅黑" panose="020B0503020204020204" pitchFamily="34" charset="-122"/>
                <a:cs typeface="Arial" charset="0"/>
              </a:rPr>
              <a:t>Python</a:t>
            </a:r>
            <a:r>
              <a:rPr lang="zh-CN" altLang="en-US" sz="2400" b="1" noProof="0" dirty="0">
                <a:latin typeface="微软雅黑" panose="020B0503020204020204" pitchFamily="34" charset="-122"/>
                <a:ea typeface="微软雅黑" panose="020B0503020204020204" pitchFamily="34" charset="-122"/>
                <a:cs typeface="Arial" charset="0"/>
              </a:rPr>
              <a:t>程序</a:t>
            </a:r>
            <a:r>
              <a:rPr lang="zh-CN" altLang="en-US" sz="2400" b="1" dirty="0">
                <a:latin typeface="微软雅黑" panose="020B0503020204020204" pitchFamily="34" charset="-122"/>
                <a:ea typeface="微软雅黑" panose="020B0503020204020204" pitchFamily="34" charset="-122"/>
                <a:cs typeface="Arial" charset="0"/>
              </a:rPr>
              <a:t>设计</a:t>
            </a:r>
            <a:r>
              <a:rPr lang="zh-CN" altLang="en-US" sz="2400" b="1" noProof="0" dirty="0">
                <a:latin typeface="微软雅黑" panose="020B0503020204020204" pitchFamily="34" charset="-122"/>
                <a:ea typeface="微软雅黑" panose="020B0503020204020204" pitchFamily="34" charset="-122"/>
                <a:cs typeface="Arial" charset="0"/>
              </a:rPr>
              <a:t>模块</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2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en-US" altLang="zh-CN" sz="2400" b="1" dirty="0">
                <a:latin typeface="微软雅黑" panose="020B0503020204020204" pitchFamily="34" charset="-122"/>
                <a:ea typeface="微软雅黑" panose="020B0503020204020204" pitchFamily="34" charset="-122"/>
                <a:cs typeface="Arial" charset="0"/>
              </a:rPr>
              <a:t>16</a:t>
            </a:r>
            <a:r>
              <a:rPr lang="zh-CN" altLang="en-US" sz="2400" b="1" dirty="0">
                <a:latin typeface="微软雅黑" panose="020B0503020204020204" pitchFamily="34" charset="-122"/>
                <a:ea typeface="微软雅黑" panose="020B0503020204020204" pitchFamily="34" charset="-122"/>
                <a:cs typeface="Arial" charset="0"/>
              </a:rPr>
              <a:t>个优秀的</a:t>
            </a:r>
            <a:r>
              <a:rPr lang="en-US" altLang="zh-CN" sz="2400" b="1" dirty="0">
                <a:latin typeface="微软雅黑" panose="020B0503020204020204" pitchFamily="34" charset="-122"/>
                <a:ea typeface="微软雅黑" panose="020B0503020204020204" pitchFamily="34" charset="-122"/>
                <a:cs typeface="Arial" charset="0"/>
              </a:rPr>
              <a:t>Python</a:t>
            </a:r>
            <a:r>
              <a:rPr lang="zh-CN" altLang="en-US" sz="2400" b="1" dirty="0">
                <a:latin typeface="微软雅黑" panose="020B0503020204020204" pitchFamily="34" charset="-122"/>
                <a:ea typeface="微软雅黑" panose="020B0503020204020204" pitchFamily="34" charset="-122"/>
                <a:cs typeface="Arial" charset="0"/>
              </a:rPr>
              <a:t>程序实践案例</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5" name="矩形 4">
            <a:extLst>
              <a:ext uri="{FF2B5EF4-FFF2-40B4-BE49-F238E27FC236}">
                <a16:creationId xmlns:a16="http://schemas.microsoft.com/office/drawing/2014/main" id="{573085BD-72F8-4D20-AFAD-F9F09B03F589}"/>
              </a:ext>
            </a:extLst>
          </p:cNvPr>
          <p:cNvSpPr/>
          <p:nvPr/>
        </p:nvSpPr>
        <p:spPr>
          <a:xfrm>
            <a:off x="0" y="1529071"/>
            <a:ext cx="9144000" cy="646331"/>
          </a:xfrm>
          <a:prstGeom prst="rect">
            <a:avLst/>
          </a:prstGeom>
        </p:spPr>
        <p:txBody>
          <a:bodyPr wrap="square">
            <a:spAutoFit/>
          </a:bodyPr>
          <a:lstStyle/>
          <a:p>
            <a:pPr>
              <a:lnSpc>
                <a:spcPct val="150000"/>
              </a:lnSpc>
              <a:defRPr/>
            </a:pP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完整讲解</a:t>
            </a:r>
            <a:r>
              <a:rPr lang="zh-CN" altLang="zh-CN" sz="2400" dirty="0">
                <a:solidFill>
                  <a:srgbClr val="00B050"/>
                </a:solidFill>
                <a:latin typeface="Consolas" panose="020B0609020204030204" pitchFamily="49" charset="0"/>
              </a:rPr>
              <a:t>"</a:t>
            </a:r>
            <a:r>
              <a:rPr lang="en-US" altLang="zh-CN" sz="2400" b="1" dirty="0">
                <a:solidFill>
                  <a:srgbClr val="0070C0"/>
                </a:solidFill>
                <a:latin typeface="微软雅黑" panose="020B0503020204020204" pitchFamily="34" charset="-122"/>
                <a:ea typeface="微软雅黑" panose="020B0503020204020204" pitchFamily="34" charset="-122"/>
                <a:cs typeface="Arial" charset="0"/>
              </a:rPr>
              <a:t>Python</a:t>
            </a: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基础语法</a:t>
            </a:r>
            <a:r>
              <a:rPr lang="zh-CN" altLang="zh-CN" sz="2400" dirty="0">
                <a:solidFill>
                  <a:srgbClr val="00B050"/>
                </a:solidFill>
                <a:latin typeface="Consolas" panose="020B0609020204030204" pitchFamily="49" charset="0"/>
              </a:rPr>
              <a:t>"</a:t>
            </a: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并适度扩展讲解若干常用模块</a:t>
            </a:r>
            <a:endPar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Tree>
    <p:extLst>
      <p:ext uri="{BB962C8B-B14F-4D97-AF65-F5344CB8AC3E}">
        <p14:creationId xmlns:p14="http://schemas.microsoft.com/office/powerpoint/2010/main" val="35499519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6" name="Rectangle 12">
            <a:extLst>
              <a:ext uri="{FF2B5EF4-FFF2-40B4-BE49-F238E27FC236}">
                <a16:creationId xmlns:a16="http://schemas.microsoft.com/office/drawing/2014/main" id="{216F312B-0CC2-49F3-88E7-5158E28994CE}"/>
              </a:ext>
            </a:extLst>
          </p:cNvPr>
          <p:cNvSpPr>
            <a:spLocks/>
          </p:cNvSpPr>
          <p:nvPr/>
        </p:nvSpPr>
        <p:spPr bwMode="auto">
          <a:xfrm>
            <a:off x="0" y="483518"/>
            <a:ext cx="9144000" cy="79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nchorCtr="0"/>
          <a:lstStyle/>
          <a:p>
            <a:pPr marL="0" marR="0" lvl="0" indent="0" algn="ctr" defTabSz="914400" rtl="0" eaLnBrk="1" fontAlgn="base" latinLnBrk="0" hangingPunct="1">
              <a:lnSpc>
                <a:spcPct val="70000"/>
              </a:lnSpc>
              <a:spcBef>
                <a:spcPct val="0"/>
              </a:spcBef>
              <a:spcAft>
                <a:spcPct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课程考核</a:t>
            </a:r>
            <a:endParaRPr kumimoji="0" 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sp>
        <p:nvSpPr>
          <p:cNvPr id="10" name="矩形 9">
            <a:extLst>
              <a:ext uri="{FF2B5EF4-FFF2-40B4-BE49-F238E27FC236}">
                <a16:creationId xmlns:a16="http://schemas.microsoft.com/office/drawing/2014/main" id="{AF994685-6BFF-45C3-9749-ABE388A93293}"/>
              </a:ext>
            </a:extLst>
          </p:cNvPr>
          <p:cNvSpPr/>
          <p:nvPr/>
        </p:nvSpPr>
        <p:spPr>
          <a:xfrm>
            <a:off x="0" y="1491630"/>
            <a:ext cx="9144000" cy="646331"/>
          </a:xfrm>
          <a:prstGeom prst="rect">
            <a:avLst/>
          </a:prstGeom>
        </p:spPr>
        <p:txBody>
          <a:bodyPr wrap="square">
            <a:spAutoFit/>
          </a:bodyPr>
          <a:lstStyle/>
          <a:p>
            <a:pPr lvl="0">
              <a:lnSpc>
                <a:spcPct val="150000"/>
              </a:lnSpc>
              <a:defRPr/>
            </a:pPr>
            <a:r>
              <a:rPr lang="zh-CN" altLang="en-US" sz="2400" b="1" dirty="0">
                <a:solidFill>
                  <a:srgbClr val="C00000"/>
                </a:solidFill>
                <a:latin typeface="微软雅黑" panose="020B0503020204020204" pitchFamily="34" charset="-122"/>
                <a:ea typeface="微软雅黑" panose="020B0503020204020204" pitchFamily="34" charset="-122"/>
                <a:cs typeface="Arial" charset="0"/>
              </a:rPr>
              <a:t>每周</a:t>
            </a: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练习</a:t>
            </a: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a:t>
            </a:r>
            <a:r>
              <a:rPr lang="zh-CN" altLang="en-US" sz="2400" b="1" noProof="0" dirty="0">
                <a:solidFill>
                  <a:srgbClr val="0070C0"/>
                </a:solidFill>
                <a:latin typeface="微软雅黑" panose="020B0503020204020204" pitchFamily="34" charset="-122"/>
                <a:ea typeface="微软雅黑" panose="020B0503020204020204" pitchFamily="34" charset="-122"/>
                <a:cs typeface="Arial" charset="0"/>
              </a:rPr>
              <a:t>可选</a:t>
            </a: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charset="0"/>
                <a:sym typeface="Gill Sans" charset="0"/>
              </a:rPr>
              <a:t>每周</a:t>
            </a:r>
            <a:r>
              <a:rPr lang="zh-CN" altLang="en-US" sz="2400" b="1" noProof="0" dirty="0">
                <a:solidFill>
                  <a:srgbClr val="0070C0"/>
                </a:solidFill>
                <a:latin typeface="微软雅黑" panose="020B0503020204020204" pitchFamily="34" charset="-122"/>
                <a:ea typeface="微软雅黑" panose="020B0503020204020204" pitchFamily="34" charset="-122"/>
                <a:cs typeface="Arial" charset="0"/>
              </a:rPr>
              <a:t>测验</a:t>
            </a: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计分</a:t>
            </a:r>
            <a:r>
              <a:rPr lang="en-US" altLang="zh-CN" sz="2400" b="1" dirty="0">
                <a:solidFill>
                  <a:srgbClr val="0070C0"/>
                </a:solidFill>
                <a:latin typeface="微软雅黑" panose="020B0503020204020204" pitchFamily="34" charset="-122"/>
                <a:ea typeface="微软雅黑" panose="020B0503020204020204" pitchFamily="34" charset="-122"/>
                <a:cs typeface="Arial" charset="0"/>
              </a:rPr>
              <a:t>)  +  </a:t>
            </a:r>
            <a:r>
              <a:rPr lang="zh-CN" altLang="en-US" sz="2400" b="1" dirty="0">
                <a:solidFill>
                  <a:srgbClr val="C00000"/>
                </a:solidFill>
                <a:latin typeface="微软雅黑" panose="020B0503020204020204" pitchFamily="34" charset="-122"/>
                <a:ea typeface="微软雅黑" panose="020B0503020204020204" pitchFamily="34" charset="-122"/>
                <a:cs typeface="Arial" charset="0"/>
              </a:rPr>
              <a:t>期末</a:t>
            </a: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测验</a:t>
            </a:r>
            <a:r>
              <a:rPr lang="en-US" altLang="zh-CN" sz="2400" b="1" dirty="0">
                <a:solidFill>
                  <a:srgbClr val="0070C0"/>
                </a:solidFill>
                <a:latin typeface="微软雅黑" panose="020B0503020204020204" pitchFamily="34" charset="-122"/>
                <a:ea typeface="微软雅黑" panose="020B0503020204020204" pitchFamily="34" charset="-122"/>
                <a:cs typeface="Arial" charset="0"/>
              </a:rPr>
              <a:t>(</a:t>
            </a: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计分</a:t>
            </a:r>
            <a:r>
              <a:rPr lang="en-US" altLang="zh-CN" sz="2400" b="1" dirty="0">
                <a:solidFill>
                  <a:srgbClr val="0070C0"/>
                </a:solidFill>
                <a:latin typeface="微软雅黑" panose="020B0503020204020204" pitchFamily="34" charset="-122"/>
                <a:ea typeface="微软雅黑" panose="020B0503020204020204" pitchFamily="34" charset="-122"/>
                <a:cs typeface="Arial" charset="0"/>
              </a:rPr>
              <a:t>)</a:t>
            </a: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 </a:t>
            </a:r>
            <a:endParaRPr kumimoji="0" lang="en-US" altLang="zh-CN"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11" name="矩形 10">
            <a:extLst>
              <a:ext uri="{FF2B5EF4-FFF2-40B4-BE49-F238E27FC236}">
                <a16:creationId xmlns:a16="http://schemas.microsoft.com/office/drawing/2014/main" id="{57CFC00C-1CB9-4464-BF1F-FBCF492C8D9F}"/>
              </a:ext>
            </a:extLst>
          </p:cNvPr>
          <p:cNvSpPr/>
          <p:nvPr/>
        </p:nvSpPr>
        <p:spPr>
          <a:xfrm>
            <a:off x="521550" y="3729810"/>
            <a:ext cx="8100900" cy="1323439"/>
          </a:xfrm>
          <a:prstGeom prst="rect">
            <a:avLst/>
          </a:prstGeom>
        </p:spPr>
        <p:txBody>
          <a:bodyPr wrap="square">
            <a:spAutoFit/>
          </a:bodyPr>
          <a:lstStyle/>
          <a:p>
            <a:pPr marL="0" marR="0" lvl="0" indent="0" algn="l" defTabSz="914400" rtl="0" eaLnBrk="1" fontAlgn="base" latinLnBrk="0" hangingPunct="1">
              <a:lnSpc>
                <a:spcPct val="2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000" b="1" dirty="0">
                <a:latin typeface="微软雅黑" panose="020B0503020204020204" pitchFamily="34" charset="-122"/>
                <a:ea typeface="微软雅黑" panose="020B0503020204020204" pitchFamily="34" charset="-122"/>
                <a:cs typeface="Arial" charset="0"/>
              </a:rPr>
              <a:t>合计</a:t>
            </a:r>
            <a:r>
              <a:rPr lang="en-US" altLang="zh-CN" sz="2000" b="1" dirty="0">
                <a:latin typeface="微软雅黑" panose="020B0503020204020204" pitchFamily="34" charset="-122"/>
                <a:ea typeface="微软雅黑" panose="020B0503020204020204" pitchFamily="34" charset="-122"/>
                <a:cs typeface="Arial" charset="0"/>
              </a:rPr>
              <a:t>100</a:t>
            </a:r>
            <a:r>
              <a:rPr lang="zh-CN" altLang="en-US" sz="2000" b="1" dirty="0">
                <a:latin typeface="微软雅黑" panose="020B0503020204020204" pitchFamily="34" charset="-122"/>
                <a:ea typeface="微软雅黑" panose="020B0503020204020204" pitchFamily="34" charset="-122"/>
                <a:cs typeface="Arial" charset="0"/>
              </a:rPr>
              <a:t>分，所有测验只允许完成</a:t>
            </a:r>
            <a:r>
              <a:rPr lang="en-US" altLang="zh-CN" sz="2000" b="1" dirty="0">
                <a:latin typeface="微软雅黑" panose="020B0503020204020204" pitchFamily="34" charset="-122"/>
                <a:ea typeface="微软雅黑" panose="020B0503020204020204" pitchFamily="34" charset="-122"/>
                <a:cs typeface="Arial" charset="0"/>
              </a:rPr>
              <a:t>1</a:t>
            </a:r>
            <a:r>
              <a:rPr lang="zh-CN" altLang="en-US" sz="2000" b="1" dirty="0">
                <a:latin typeface="微软雅黑" panose="020B0503020204020204" pitchFamily="34" charset="-122"/>
                <a:ea typeface="微软雅黑" panose="020B0503020204020204" pitchFamily="34" charset="-122"/>
                <a:cs typeface="Arial" charset="0"/>
              </a:rPr>
              <a:t>次，所有题目完成后均有讲解</a:t>
            </a:r>
            <a:endParaRPr lang="en-US" altLang="zh-CN" sz="2000" b="1" dirty="0">
              <a:latin typeface="微软雅黑" panose="020B0503020204020204" pitchFamily="34" charset="-122"/>
              <a:ea typeface="微软雅黑" panose="020B0503020204020204" pitchFamily="34" charset="-122"/>
              <a:cs typeface="Arial" charset="0"/>
            </a:endParaRPr>
          </a:p>
          <a:p>
            <a:pPr algn="l">
              <a:lnSpc>
                <a:spcPct val="200000"/>
              </a:lnSpc>
            </a:pPr>
            <a:r>
              <a:rPr lang="en-US" altLang="zh-CN" sz="2000" dirty="0">
                <a:solidFill>
                  <a:srgbClr val="007FDE"/>
                </a:solidFill>
                <a:latin typeface="微软雅黑" panose="020B0503020204020204" pitchFamily="34" charset="-122"/>
                <a:ea typeface="微软雅黑" panose="020B0503020204020204" pitchFamily="34" charset="-122"/>
                <a:cs typeface="Arial" charset="0"/>
              </a:rPr>
              <a:t>- </a:t>
            </a:r>
            <a:r>
              <a:rPr lang="zh-CN" altLang="en-US" sz="2000" b="1" dirty="0">
                <a:latin typeface="微软雅黑" panose="020B0503020204020204" pitchFamily="34" charset="-122"/>
                <a:ea typeface="微软雅黑" panose="020B0503020204020204" pitchFamily="34" charset="-122"/>
                <a:cs typeface="Arial" charset="0"/>
              </a:rPr>
              <a:t>单选题和编程题均采用自动评阅方式，即时评判，立即反馈</a:t>
            </a:r>
            <a:endParaRPr lang="en-US" altLang="zh-CN" sz="2000" b="1" dirty="0">
              <a:latin typeface="微软雅黑" panose="020B0503020204020204" pitchFamily="34" charset="-122"/>
              <a:ea typeface="微软雅黑" panose="020B0503020204020204" pitchFamily="34" charset="-122"/>
              <a:cs typeface="Arial" charset="0"/>
            </a:endParaRPr>
          </a:p>
        </p:txBody>
      </p:sp>
      <p:sp>
        <p:nvSpPr>
          <p:cNvPr id="12" name="矩形 11">
            <a:extLst>
              <a:ext uri="{FF2B5EF4-FFF2-40B4-BE49-F238E27FC236}">
                <a16:creationId xmlns:a16="http://schemas.microsoft.com/office/drawing/2014/main" id="{74A0F777-E255-41D7-83B6-0EEE00F9A00B}"/>
              </a:ext>
            </a:extLst>
          </p:cNvPr>
          <p:cNvSpPr/>
          <p:nvPr/>
        </p:nvSpPr>
        <p:spPr>
          <a:xfrm>
            <a:off x="35496" y="2658684"/>
            <a:ext cx="3024336" cy="1015663"/>
          </a:xfrm>
          <a:prstGeom prst="rect">
            <a:avLst/>
          </a:prstGeom>
        </p:spPr>
        <p:txBody>
          <a:bodyPr wrap="square">
            <a:spAutoFit/>
          </a:bodyPr>
          <a:lstStyle/>
          <a:p>
            <a:pPr lvl="0">
              <a:lnSpc>
                <a:spcPct val="150000"/>
              </a:lnSpc>
              <a:defRPr/>
            </a:pPr>
            <a:r>
              <a:rPr lang="en-US" altLang="zh-CN" sz="2000" b="1" dirty="0">
                <a:latin typeface="微软雅黑" panose="020B0503020204020204" pitchFamily="34" charset="-122"/>
                <a:ea typeface="微软雅黑" panose="020B0503020204020204" pitchFamily="34" charset="-122"/>
                <a:cs typeface="Arial" charset="0"/>
              </a:rPr>
              <a:t>5</a:t>
            </a:r>
            <a:r>
              <a:rPr lang="zh-CN" altLang="en-US" sz="2000" b="1" dirty="0">
                <a:latin typeface="微软雅黑" panose="020B0503020204020204" pitchFamily="34" charset="-122"/>
                <a:ea typeface="微软雅黑" panose="020B0503020204020204" pitchFamily="34" charset="-122"/>
                <a:cs typeface="Arial" charset="0"/>
              </a:rPr>
              <a:t>道编程题</a:t>
            </a:r>
            <a:r>
              <a:rPr lang="en-US" altLang="zh-CN" sz="2000" b="1" dirty="0">
                <a:latin typeface="微软雅黑" panose="020B0503020204020204" pitchFamily="34" charset="-122"/>
                <a:ea typeface="微软雅黑" panose="020B0503020204020204" pitchFamily="34" charset="-122"/>
                <a:cs typeface="Arial" charset="0"/>
              </a:rPr>
              <a:t>/</a:t>
            </a:r>
            <a:r>
              <a:rPr lang="zh-CN" altLang="en-US" sz="2000" b="1" dirty="0">
                <a:latin typeface="微软雅黑" panose="020B0503020204020204" pitchFamily="34" charset="-122"/>
                <a:ea typeface="微软雅黑" panose="020B0503020204020204" pitchFamily="34" charset="-122"/>
                <a:cs typeface="Arial" charset="0"/>
              </a:rPr>
              <a:t>周 </a:t>
            </a:r>
            <a:endParaRPr lang="en-US" altLang="zh-CN" sz="2000" b="1" dirty="0">
              <a:latin typeface="微软雅黑" panose="020B0503020204020204" pitchFamily="34" charset="-122"/>
              <a:ea typeface="微软雅黑" panose="020B0503020204020204" pitchFamily="34" charset="-122"/>
              <a:cs typeface="Arial" charset="0"/>
            </a:endParaRPr>
          </a:p>
          <a:p>
            <a:pPr lvl="0">
              <a:lnSpc>
                <a:spcPct val="150000"/>
              </a:lnSpc>
              <a:defRPr/>
            </a:pP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共</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9</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次，不计分</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a:t>
            </a:r>
            <a:endPar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Gill Sans" charset="0"/>
            </a:endParaRPr>
          </a:p>
        </p:txBody>
      </p:sp>
      <p:sp>
        <p:nvSpPr>
          <p:cNvPr id="13" name="箭头: 下 12">
            <a:extLst>
              <a:ext uri="{FF2B5EF4-FFF2-40B4-BE49-F238E27FC236}">
                <a16:creationId xmlns:a16="http://schemas.microsoft.com/office/drawing/2014/main" id="{B79EED1F-EFD8-4AEA-AE96-7D5D81C0BDE9}"/>
              </a:ext>
            </a:extLst>
          </p:cNvPr>
          <p:cNvSpPr/>
          <p:nvPr/>
        </p:nvSpPr>
        <p:spPr bwMode="auto">
          <a:xfrm>
            <a:off x="1367644" y="2243181"/>
            <a:ext cx="360040" cy="360040"/>
          </a:xfrm>
          <a:prstGeom prst="downArrow">
            <a:avLst/>
          </a:prstGeom>
          <a:noFill/>
          <a:ln w="25400" cap="flat" cmpd="sng" algn="ctr">
            <a:solidFill>
              <a:srgbClr val="FF931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56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16" name="箭头: 下 15">
            <a:extLst>
              <a:ext uri="{FF2B5EF4-FFF2-40B4-BE49-F238E27FC236}">
                <a16:creationId xmlns:a16="http://schemas.microsoft.com/office/drawing/2014/main" id="{5D361C5F-8690-4F7D-B96C-D63E6C931B9E}"/>
              </a:ext>
            </a:extLst>
          </p:cNvPr>
          <p:cNvSpPr/>
          <p:nvPr/>
        </p:nvSpPr>
        <p:spPr bwMode="auto">
          <a:xfrm>
            <a:off x="4284352" y="2243181"/>
            <a:ext cx="360040" cy="360040"/>
          </a:xfrm>
          <a:prstGeom prst="downArrow">
            <a:avLst/>
          </a:prstGeom>
          <a:noFill/>
          <a:ln w="25400" cap="flat" cmpd="sng" algn="ctr">
            <a:solidFill>
              <a:srgbClr val="FF931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56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14" name="矩形 13">
            <a:extLst>
              <a:ext uri="{FF2B5EF4-FFF2-40B4-BE49-F238E27FC236}">
                <a16:creationId xmlns:a16="http://schemas.microsoft.com/office/drawing/2014/main" id="{74A0F777-E255-41D7-83B6-0EEE00F9A00B}"/>
              </a:ext>
            </a:extLst>
          </p:cNvPr>
          <p:cNvSpPr/>
          <p:nvPr/>
        </p:nvSpPr>
        <p:spPr>
          <a:xfrm>
            <a:off x="2699792" y="2659285"/>
            <a:ext cx="3529160" cy="1015663"/>
          </a:xfrm>
          <a:prstGeom prst="rect">
            <a:avLst/>
          </a:prstGeom>
        </p:spPr>
        <p:txBody>
          <a:bodyPr wrap="square">
            <a:spAutoFit/>
          </a:bodyPr>
          <a:lstStyle/>
          <a:p>
            <a:pPr lvl="0">
              <a:lnSpc>
                <a:spcPct val="150000"/>
              </a:lnSpc>
              <a:defRPr/>
            </a:pPr>
            <a:r>
              <a:rPr lang="en-US" altLang="zh-CN" sz="2000" b="1" dirty="0">
                <a:latin typeface="微软雅黑" panose="020B0503020204020204" pitchFamily="34" charset="-122"/>
                <a:ea typeface="微软雅黑" panose="020B0503020204020204" pitchFamily="34" charset="-122"/>
                <a:cs typeface="Arial" charset="0"/>
              </a:rPr>
              <a:t>10</a:t>
            </a:r>
            <a:r>
              <a:rPr lang="zh-CN" altLang="en-US" sz="2000" b="1" dirty="0">
                <a:latin typeface="微软雅黑" panose="020B0503020204020204" pitchFamily="34" charset="-122"/>
                <a:ea typeface="微软雅黑" panose="020B0503020204020204" pitchFamily="34" charset="-122"/>
                <a:cs typeface="Arial" charset="0"/>
              </a:rPr>
              <a:t>道单选题</a:t>
            </a:r>
            <a:r>
              <a:rPr lang="en-US" altLang="zh-CN" sz="2000" b="1" dirty="0">
                <a:latin typeface="微软雅黑" panose="020B0503020204020204" pitchFamily="34" charset="-122"/>
                <a:ea typeface="微软雅黑" panose="020B0503020204020204" pitchFamily="34" charset="-122"/>
                <a:cs typeface="Arial" charset="0"/>
              </a:rPr>
              <a:t>+2</a:t>
            </a:r>
            <a:r>
              <a:rPr lang="zh-CN" altLang="en-US" sz="2000" b="1" dirty="0">
                <a:latin typeface="微软雅黑" panose="020B0503020204020204" pitchFamily="34" charset="-122"/>
                <a:ea typeface="微软雅黑" panose="020B0503020204020204" pitchFamily="34" charset="-122"/>
                <a:cs typeface="Arial" charset="0"/>
              </a:rPr>
              <a:t>道编程题</a:t>
            </a:r>
            <a:r>
              <a:rPr lang="en-US" altLang="zh-CN" sz="2000" b="1" dirty="0">
                <a:latin typeface="微软雅黑" panose="020B0503020204020204" pitchFamily="34" charset="-122"/>
                <a:ea typeface="微软雅黑" panose="020B0503020204020204" pitchFamily="34" charset="-122"/>
                <a:cs typeface="Arial" charset="0"/>
              </a:rPr>
              <a:t>/</a:t>
            </a:r>
            <a:r>
              <a:rPr lang="zh-CN" altLang="en-US" sz="2000" b="1" dirty="0">
                <a:latin typeface="微软雅黑" panose="020B0503020204020204" pitchFamily="34" charset="-122"/>
                <a:ea typeface="微软雅黑" panose="020B0503020204020204" pitchFamily="34" charset="-122"/>
                <a:cs typeface="Arial" charset="0"/>
              </a:rPr>
              <a:t>次</a:t>
            </a:r>
            <a:endParaRPr lang="en-US" altLang="zh-CN" sz="2000" b="1" dirty="0">
              <a:latin typeface="微软雅黑" panose="020B0503020204020204" pitchFamily="34" charset="-122"/>
              <a:ea typeface="微软雅黑" panose="020B0503020204020204" pitchFamily="34" charset="-122"/>
              <a:cs typeface="Arial" charset="0"/>
            </a:endParaRPr>
          </a:p>
          <a:p>
            <a:pPr>
              <a:lnSpc>
                <a:spcPct val="150000"/>
              </a:lnSpc>
              <a:defRPr/>
            </a:pPr>
            <a:r>
              <a:rPr lang="en-US" altLang="zh-CN" sz="2000" b="1" dirty="0">
                <a:latin typeface="微软雅黑" panose="020B0503020204020204" pitchFamily="34" charset="-122"/>
                <a:ea typeface="微软雅黑" panose="020B0503020204020204" pitchFamily="34" charset="-122"/>
                <a:cs typeface="Arial" charset="0"/>
              </a:rPr>
              <a:t>(</a:t>
            </a:r>
            <a:r>
              <a:rPr lang="zh-CN" altLang="en-US" sz="2000" b="1" dirty="0">
                <a:latin typeface="微软雅黑" panose="020B0503020204020204" pitchFamily="34" charset="-122"/>
                <a:ea typeface="微软雅黑" panose="020B0503020204020204" pitchFamily="34" charset="-122"/>
                <a:cs typeface="Arial" charset="0"/>
              </a:rPr>
              <a:t>共</a:t>
            </a:r>
            <a:r>
              <a:rPr lang="en-US" altLang="zh-CN" sz="2000" b="1" dirty="0">
                <a:latin typeface="微软雅黑" panose="020B0503020204020204" pitchFamily="34" charset="-122"/>
                <a:ea typeface="微软雅黑" panose="020B0503020204020204" pitchFamily="34" charset="-122"/>
                <a:cs typeface="Arial" charset="0"/>
              </a:rPr>
              <a:t>9</a:t>
            </a:r>
            <a:r>
              <a:rPr lang="zh-CN" altLang="en-US" sz="2000" b="1" dirty="0">
                <a:latin typeface="微软雅黑" panose="020B0503020204020204" pitchFamily="34" charset="-122"/>
                <a:ea typeface="微软雅黑" panose="020B0503020204020204" pitchFamily="34" charset="-122"/>
                <a:cs typeface="Arial" charset="0"/>
              </a:rPr>
              <a:t>次</a:t>
            </a:r>
            <a:r>
              <a:rPr lang="en-US" altLang="zh-CN" sz="2000" b="1" dirty="0">
                <a:latin typeface="微软雅黑" panose="020B0503020204020204" pitchFamily="34" charset="-122"/>
                <a:ea typeface="微软雅黑" panose="020B0503020204020204" pitchFamily="34" charset="-122"/>
                <a:cs typeface="Arial" charset="0"/>
              </a:rPr>
              <a:t>, </a:t>
            </a:r>
            <a:r>
              <a:rPr lang="zh-CN" altLang="en-US" sz="2000" b="1" dirty="0">
                <a:latin typeface="微软雅黑" panose="020B0503020204020204" pitchFamily="34" charset="-122"/>
                <a:ea typeface="微软雅黑" panose="020B0503020204020204" pitchFamily="34" charset="-122"/>
                <a:cs typeface="Arial" charset="0"/>
              </a:rPr>
              <a:t>合计</a:t>
            </a:r>
            <a:r>
              <a:rPr lang="en-US" altLang="zh-CN" sz="2000" b="1" dirty="0">
                <a:latin typeface="微软雅黑" panose="020B0503020204020204" pitchFamily="34" charset="-122"/>
                <a:ea typeface="微软雅黑" panose="020B0503020204020204" pitchFamily="34" charset="-122"/>
                <a:cs typeface="Arial" charset="0"/>
              </a:rPr>
              <a:t>90</a:t>
            </a:r>
            <a:r>
              <a:rPr lang="zh-CN" altLang="en-US" sz="2000" b="1" dirty="0">
                <a:latin typeface="微软雅黑" panose="020B0503020204020204" pitchFamily="34" charset="-122"/>
                <a:ea typeface="微软雅黑" panose="020B0503020204020204" pitchFamily="34" charset="-122"/>
                <a:cs typeface="Arial" charset="0"/>
              </a:rPr>
              <a:t>分</a:t>
            </a:r>
            <a:r>
              <a:rPr lang="en-US" altLang="zh-CN" sz="2000" b="1" dirty="0">
                <a:latin typeface="微软雅黑" panose="020B0503020204020204" pitchFamily="34" charset="-122"/>
                <a:ea typeface="微软雅黑" panose="020B0503020204020204" pitchFamily="34" charset="-122"/>
                <a:cs typeface="Arial" charset="0"/>
              </a:rPr>
              <a:t>)</a:t>
            </a:r>
            <a:endParaRPr lang="zh-CN" altLang="en-US" sz="2000" b="1" dirty="0">
              <a:latin typeface="微软雅黑" panose="020B0503020204020204" pitchFamily="34" charset="-122"/>
              <a:ea typeface="微软雅黑" panose="020B0503020204020204" pitchFamily="34" charset="-122"/>
            </a:endParaRPr>
          </a:p>
        </p:txBody>
      </p:sp>
      <p:sp>
        <p:nvSpPr>
          <p:cNvPr id="15" name="箭头: 下 15">
            <a:extLst>
              <a:ext uri="{FF2B5EF4-FFF2-40B4-BE49-F238E27FC236}">
                <a16:creationId xmlns:a16="http://schemas.microsoft.com/office/drawing/2014/main" id="{5D361C5F-8690-4F7D-B96C-D63E6C931B9E}"/>
              </a:ext>
            </a:extLst>
          </p:cNvPr>
          <p:cNvSpPr/>
          <p:nvPr/>
        </p:nvSpPr>
        <p:spPr bwMode="auto">
          <a:xfrm>
            <a:off x="7092280" y="2239992"/>
            <a:ext cx="360040" cy="360040"/>
          </a:xfrm>
          <a:prstGeom prst="downArrow">
            <a:avLst/>
          </a:prstGeom>
          <a:noFill/>
          <a:ln w="25400" cap="flat" cmpd="sng" algn="ctr">
            <a:solidFill>
              <a:srgbClr val="FF931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56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17" name="矩形 16">
            <a:extLst>
              <a:ext uri="{FF2B5EF4-FFF2-40B4-BE49-F238E27FC236}">
                <a16:creationId xmlns:a16="http://schemas.microsoft.com/office/drawing/2014/main" id="{74A0F777-E255-41D7-83B6-0EEE00F9A00B}"/>
              </a:ext>
            </a:extLst>
          </p:cNvPr>
          <p:cNvSpPr/>
          <p:nvPr/>
        </p:nvSpPr>
        <p:spPr>
          <a:xfrm>
            <a:off x="6120172" y="2659285"/>
            <a:ext cx="2394650" cy="1015663"/>
          </a:xfrm>
          <a:prstGeom prst="rect">
            <a:avLst/>
          </a:prstGeom>
        </p:spPr>
        <p:txBody>
          <a:bodyPr wrap="square">
            <a:spAutoFit/>
          </a:bodyPr>
          <a:lstStyle/>
          <a:p>
            <a:pPr lvl="0">
              <a:lnSpc>
                <a:spcPct val="150000"/>
              </a:lnSpc>
              <a:defRPr/>
            </a:pPr>
            <a:r>
              <a:rPr lang="en-US" altLang="zh-CN" sz="2000" b="1" dirty="0">
                <a:latin typeface="微软雅黑" panose="020B0503020204020204" pitchFamily="34" charset="-122"/>
                <a:ea typeface="微软雅黑" panose="020B0503020204020204" pitchFamily="34" charset="-122"/>
                <a:cs typeface="Arial" charset="0"/>
              </a:rPr>
              <a:t>5</a:t>
            </a:r>
            <a:r>
              <a:rPr lang="zh-CN" altLang="en-US" sz="2000" b="1" dirty="0">
                <a:latin typeface="微软雅黑" panose="020B0503020204020204" pitchFamily="34" charset="-122"/>
                <a:ea typeface="微软雅黑" panose="020B0503020204020204" pitchFamily="34" charset="-122"/>
                <a:cs typeface="Arial" charset="0"/>
              </a:rPr>
              <a:t>道编程题</a:t>
            </a:r>
            <a:endParaRPr lang="en-US" altLang="zh-CN" sz="2000" b="1" dirty="0">
              <a:latin typeface="微软雅黑" panose="020B0503020204020204" pitchFamily="34" charset="-122"/>
              <a:ea typeface="微软雅黑" panose="020B0503020204020204" pitchFamily="34" charset="-122"/>
              <a:cs typeface="Arial" charset="0"/>
            </a:endParaRPr>
          </a:p>
          <a:p>
            <a:pPr>
              <a:lnSpc>
                <a:spcPct val="150000"/>
              </a:lnSpc>
              <a:defRPr/>
            </a:pPr>
            <a:r>
              <a:rPr lang="en-US" altLang="zh-CN" sz="2000" b="1" dirty="0">
                <a:latin typeface="微软雅黑" panose="020B0503020204020204" pitchFamily="34" charset="-122"/>
                <a:ea typeface="微软雅黑" panose="020B0503020204020204" pitchFamily="34" charset="-122"/>
                <a:cs typeface="Arial" charset="0"/>
              </a:rPr>
              <a:t>(</a:t>
            </a:r>
            <a:r>
              <a:rPr lang="zh-CN" altLang="en-US" sz="2000" b="1" dirty="0">
                <a:latin typeface="微软雅黑" panose="020B0503020204020204" pitchFamily="34" charset="-122"/>
                <a:ea typeface="微软雅黑" panose="020B0503020204020204" pitchFamily="34" charset="-122"/>
                <a:cs typeface="Arial" charset="0"/>
              </a:rPr>
              <a:t>共</a:t>
            </a:r>
            <a:r>
              <a:rPr lang="en-US" altLang="zh-CN" sz="2000" b="1" dirty="0">
                <a:latin typeface="微软雅黑" panose="020B0503020204020204" pitchFamily="34" charset="-122"/>
                <a:ea typeface="微软雅黑" panose="020B0503020204020204" pitchFamily="34" charset="-122"/>
                <a:cs typeface="Arial" charset="0"/>
              </a:rPr>
              <a:t>1</a:t>
            </a:r>
            <a:r>
              <a:rPr lang="zh-CN" altLang="en-US" sz="2000" b="1" dirty="0">
                <a:latin typeface="微软雅黑" panose="020B0503020204020204" pitchFamily="34" charset="-122"/>
                <a:ea typeface="微软雅黑" panose="020B0503020204020204" pitchFamily="34" charset="-122"/>
                <a:cs typeface="Arial" charset="0"/>
              </a:rPr>
              <a:t>次</a:t>
            </a:r>
            <a:r>
              <a:rPr lang="en-US" altLang="zh-CN" sz="2000" b="1" dirty="0">
                <a:latin typeface="微软雅黑" panose="020B0503020204020204" pitchFamily="34" charset="-122"/>
                <a:ea typeface="微软雅黑" panose="020B0503020204020204" pitchFamily="34" charset="-122"/>
                <a:cs typeface="Arial" charset="0"/>
              </a:rPr>
              <a:t>,</a:t>
            </a:r>
            <a:r>
              <a:rPr lang="zh-CN" altLang="en-US" sz="2000" b="1" dirty="0">
                <a:latin typeface="微软雅黑" panose="020B0503020204020204" pitchFamily="34" charset="-122"/>
                <a:ea typeface="微软雅黑" panose="020B0503020204020204" pitchFamily="34" charset="-122"/>
                <a:cs typeface="Arial" charset="0"/>
              </a:rPr>
              <a:t>合计</a:t>
            </a:r>
            <a:r>
              <a:rPr lang="en-US" altLang="zh-CN" sz="2000" b="1" dirty="0">
                <a:latin typeface="微软雅黑" panose="020B0503020204020204" pitchFamily="34" charset="-122"/>
                <a:ea typeface="微软雅黑" panose="020B0503020204020204" pitchFamily="34" charset="-122"/>
                <a:cs typeface="Arial" charset="0"/>
              </a:rPr>
              <a:t>10</a:t>
            </a:r>
            <a:r>
              <a:rPr lang="zh-CN" altLang="en-US" sz="2000" b="1" dirty="0">
                <a:latin typeface="微软雅黑" panose="020B0503020204020204" pitchFamily="34" charset="-122"/>
                <a:ea typeface="微软雅黑" panose="020B0503020204020204" pitchFamily="34" charset="-122"/>
                <a:cs typeface="Arial" charset="0"/>
              </a:rPr>
              <a:t>分</a:t>
            </a:r>
            <a:r>
              <a:rPr lang="en-US" altLang="zh-CN" sz="2000" b="1" dirty="0">
                <a:latin typeface="微软雅黑" panose="020B0503020204020204" pitchFamily="34" charset="-122"/>
                <a:ea typeface="微软雅黑" panose="020B0503020204020204" pitchFamily="34" charset="-122"/>
                <a:cs typeface="Arial" charset="0"/>
              </a:rPr>
              <a:t>)</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37034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pic>
        <p:nvPicPr>
          <p:cNvPr id="9"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059582"/>
            <a:ext cx="4968552" cy="298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Freeform 14"/>
          <p:cNvSpPr>
            <a:spLocks/>
          </p:cNvSpPr>
          <p:nvPr/>
        </p:nvSpPr>
        <p:spPr bwMode="auto">
          <a:xfrm>
            <a:off x="4575842" y="3287228"/>
            <a:ext cx="0" cy="2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solidFill>
            <a:srgbClr val="F692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Gill Sans" charset="0"/>
              <a:sym typeface="Gill Sans" charset="0"/>
            </a:endParaRPr>
          </a:p>
        </p:txBody>
      </p:sp>
      <p:sp>
        <p:nvSpPr>
          <p:cNvPr id="21" name="Freeform 15"/>
          <p:cNvSpPr>
            <a:spLocks/>
          </p:cNvSpPr>
          <p:nvPr/>
        </p:nvSpPr>
        <p:spPr bwMode="auto">
          <a:xfrm>
            <a:off x="4575048" y="3287228"/>
            <a:ext cx="1588" cy="2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1" y="0"/>
                  <a:pt x="1" y="0"/>
                  <a:pt x="0" y="0"/>
                </a:cubicBezTo>
                <a:close/>
              </a:path>
            </a:pathLst>
          </a:custGeom>
          <a:solidFill>
            <a:srgbClr val="F692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Gill Sans" charset="0"/>
              <a:sym typeface="Gill Sans" charset="0"/>
            </a:endParaRPr>
          </a:p>
        </p:txBody>
      </p:sp>
      <p:sp>
        <p:nvSpPr>
          <p:cNvPr id="13" name="Rectangle 1"/>
          <p:cNvSpPr>
            <a:spLocks/>
          </p:cNvSpPr>
          <p:nvPr/>
        </p:nvSpPr>
        <p:spPr bwMode="auto">
          <a:xfrm>
            <a:off x="0" y="2036729"/>
            <a:ext cx="9144000" cy="102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marL="0" marR="0" lvl="0" indent="0" algn="ctr" defTabSz="914400" rtl="0" eaLnBrk="1" fontAlgn="base" latinLnBrk="0" hangingPunct="1">
              <a:lnSpc>
                <a:spcPct val="150000"/>
              </a:lnSpc>
              <a:spcBef>
                <a:spcPct val="0"/>
              </a:spcBef>
              <a:spcAft>
                <a:spcPct val="0"/>
              </a:spcAft>
              <a:buClrTx/>
              <a:buSzTx/>
              <a:buFontTx/>
              <a:buNone/>
              <a:tabLst/>
              <a:defRPr/>
            </a:pPr>
            <a:r>
              <a:rPr lang="zh-CN" altLang="en-US" sz="4000" dirty="0">
                <a:latin typeface="微软雅黑" panose="020B0503020204020204" pitchFamily="34" charset="-122"/>
                <a:ea typeface="微软雅黑" panose="020B0503020204020204" pitchFamily="34" charset="-122"/>
                <a:cs typeface="Bebas Neue" charset="0"/>
                <a:sym typeface="Bebas Neue" charset="0"/>
              </a:rPr>
              <a:t>校内教学安排</a:t>
            </a:r>
            <a:endParaRPr kumimoji="0" lang="en-US" sz="4000" b="0" i="0" u="none" strike="noStrike" kern="1200" cap="none" spc="0" normalizeH="0" baseline="0" noProof="0" dirty="0">
              <a:ln>
                <a:noFill/>
              </a:ln>
              <a:solidFill>
                <a:srgbClr val="FF931A"/>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pic>
        <p:nvPicPr>
          <p:cNvPr id="14" name="图片 13">
            <a:extLst>
              <a:ext uri="{FF2B5EF4-FFF2-40B4-BE49-F238E27FC236}">
                <a16:creationId xmlns:a16="http://schemas.microsoft.com/office/drawing/2014/main" id="{F972298D-3543-4745-B395-C4ACA3DBD29E}"/>
              </a:ext>
            </a:extLst>
          </p:cNvPr>
          <p:cNvPicPr>
            <a:picLocks noChangeAspect="1"/>
          </p:cNvPicPr>
          <p:nvPr/>
        </p:nvPicPr>
        <p:blipFill>
          <a:blip r:embed="rId3">
            <a:lum bright="70000" contrast="-70000"/>
          </a:blip>
          <a:stretch>
            <a:fillRect/>
          </a:stretch>
        </p:blipFill>
        <p:spPr>
          <a:xfrm>
            <a:off x="5853616" y="4743741"/>
            <a:ext cx="1187624" cy="281081"/>
          </a:xfrm>
          <a:prstGeom prst="rect">
            <a:avLst/>
          </a:prstGeom>
        </p:spPr>
      </p:pic>
    </p:spTree>
    <p:extLst>
      <p:ext uri="{BB962C8B-B14F-4D97-AF65-F5344CB8AC3E}">
        <p14:creationId xmlns:p14="http://schemas.microsoft.com/office/powerpoint/2010/main" val="577234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6" name="Rectangle 12">
            <a:extLst>
              <a:ext uri="{FF2B5EF4-FFF2-40B4-BE49-F238E27FC236}">
                <a16:creationId xmlns:a16="http://schemas.microsoft.com/office/drawing/2014/main" id="{DF5A5EDF-23EF-4B8F-9757-EA093DEE67B9}"/>
              </a:ext>
            </a:extLst>
          </p:cNvPr>
          <p:cNvSpPr>
            <a:spLocks/>
          </p:cNvSpPr>
          <p:nvPr/>
        </p:nvSpPr>
        <p:spPr bwMode="auto">
          <a:xfrm>
            <a:off x="0" y="483518"/>
            <a:ext cx="9144000" cy="79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nchorCtr="0"/>
          <a:lstStyle/>
          <a:p>
            <a:pPr marL="0" marR="0" lvl="0" indent="0" algn="ctr" defTabSz="914400" rtl="0" eaLnBrk="1" fontAlgn="base" latinLnBrk="0" hangingPunct="1">
              <a:lnSpc>
                <a:spcPct val="70000"/>
              </a:lnSpc>
              <a:spcBef>
                <a:spcPct val="0"/>
              </a:spcBef>
              <a:spcAft>
                <a:spcPct val="0"/>
              </a:spcAft>
              <a:buClrTx/>
              <a:buSzTx/>
              <a:buFontTx/>
              <a:buNone/>
              <a:tabLst/>
              <a:defRPr/>
            </a:pPr>
            <a:r>
              <a:rPr lang="zh-CN" altLang="en-US" sz="4000" dirty="0">
                <a:latin typeface="微软雅黑" panose="020B0503020204020204" pitchFamily="34" charset="-122"/>
                <a:ea typeface="微软雅黑" panose="020B0503020204020204" pitchFamily="34" charset="-122"/>
                <a:cs typeface="Bebas Neue" charset="0"/>
                <a:sym typeface="Bebas Neue" charset="0"/>
              </a:rPr>
              <a:t>课程学时</a:t>
            </a:r>
            <a:endParaRPr kumimoji="0" 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sp>
        <p:nvSpPr>
          <p:cNvPr id="7" name="矩形 6">
            <a:extLst>
              <a:ext uri="{FF2B5EF4-FFF2-40B4-BE49-F238E27FC236}">
                <a16:creationId xmlns:a16="http://schemas.microsoft.com/office/drawing/2014/main" id="{3426B240-632D-45C6-AED2-C96ACE56C238}"/>
              </a:ext>
            </a:extLst>
          </p:cNvPr>
          <p:cNvSpPr/>
          <p:nvPr/>
        </p:nvSpPr>
        <p:spPr>
          <a:xfrm>
            <a:off x="1043608" y="1635646"/>
            <a:ext cx="7560840" cy="2547685"/>
          </a:xfrm>
          <a:prstGeom prst="rect">
            <a:avLst/>
          </a:prstGeom>
        </p:spPr>
        <p:txBody>
          <a:bodyPr wrap="square">
            <a:spAutoFit/>
          </a:bodyPr>
          <a:lstStyle/>
          <a:p>
            <a:pPr marL="0" marR="0" lvl="0" indent="0" algn="l" defTabSz="914400" rtl="0" eaLnBrk="1" fontAlgn="base" latinLnBrk="0" hangingPunct="1">
              <a:lnSpc>
                <a:spcPct val="2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总学时</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56</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学时，第</a:t>
            </a:r>
            <a:r>
              <a:rPr lang="en-US" altLang="zh-CN" sz="2800" b="1" dirty="0">
                <a:latin typeface="微软雅黑" panose="020B0503020204020204" pitchFamily="34" charset="-122"/>
                <a:ea typeface="微软雅黑" panose="020B0503020204020204" pitchFamily="34" charset="-122"/>
                <a:cs typeface="Arial" charset="0"/>
              </a:rPr>
              <a:t>1-16</a:t>
            </a:r>
            <a:r>
              <a:rPr lang="zh-CN" altLang="en-US" sz="2800" b="1" dirty="0">
                <a:latin typeface="微软雅黑" panose="020B0503020204020204" pitchFamily="34" charset="-122"/>
                <a:ea typeface="微软雅黑" panose="020B0503020204020204" pitchFamily="34" charset="-122"/>
                <a:cs typeface="Arial" charset="0"/>
              </a:rPr>
              <a:t>周</a:t>
            </a:r>
            <a:endPar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algn="l">
              <a:lnSpc>
                <a:spcPct val="200000"/>
              </a:lnSpc>
              <a:defRPr/>
            </a:pPr>
            <a:r>
              <a:rPr lang="zh-CN" altLang="en-US" sz="2800" b="1" dirty="0">
                <a:solidFill>
                  <a:srgbClr val="0070C0"/>
                </a:solidFill>
                <a:latin typeface="微软雅黑" panose="020B0503020204020204" pitchFamily="34" charset="-122"/>
                <a:ea typeface="微软雅黑" panose="020B0503020204020204" pitchFamily="34" charset="-122"/>
                <a:cs typeface="Arial" charset="0"/>
              </a:rPr>
              <a:t>时   间</a:t>
            </a:r>
            <a:r>
              <a:rPr lang="zh-CN" altLang="en-US" sz="2800" b="1" dirty="0">
                <a:latin typeface="微软雅黑" panose="020B0503020204020204" pitchFamily="34" charset="-122"/>
                <a:ea typeface="微软雅黑" panose="020B0503020204020204" pitchFamily="34" charset="-122"/>
                <a:cs typeface="Arial" charset="0"/>
              </a:rPr>
              <a:t>：每周</a:t>
            </a:r>
            <a:r>
              <a:rPr lang="en-US" altLang="zh-CN" sz="2800" b="1" dirty="0">
                <a:latin typeface="微软雅黑" panose="020B0503020204020204" pitchFamily="34" charset="-122"/>
                <a:ea typeface="微软雅黑" panose="020B0503020204020204" pitchFamily="34" charset="-122"/>
                <a:cs typeface="Arial" charset="0"/>
              </a:rPr>
              <a:t>2-4</a:t>
            </a:r>
            <a:r>
              <a:rPr lang="zh-CN" altLang="en-US" sz="2800" b="1" dirty="0">
                <a:latin typeface="微软雅黑" panose="020B0503020204020204" pitchFamily="34" charset="-122"/>
                <a:ea typeface="微软雅黑" panose="020B0503020204020204" pitchFamily="34" charset="-122"/>
                <a:cs typeface="Arial" charset="0"/>
              </a:rPr>
              <a:t>学时（</a:t>
            </a:r>
            <a:r>
              <a:rPr lang="en-US" altLang="zh-CN" sz="2800" b="1" dirty="0">
                <a:latin typeface="微软雅黑" panose="020B0503020204020204" pitchFamily="34" charset="-122"/>
                <a:ea typeface="微软雅黑" panose="020B0503020204020204" pitchFamily="34" charset="-122"/>
                <a:cs typeface="Arial" charset="0"/>
              </a:rPr>
              <a:t>2</a:t>
            </a:r>
            <a:r>
              <a:rPr lang="zh-CN" altLang="en-US" sz="2800" b="1" dirty="0">
                <a:latin typeface="微软雅黑" panose="020B0503020204020204" pitchFamily="34" charset="-122"/>
                <a:ea typeface="微软雅黑" panose="020B0503020204020204" pitchFamily="34" charset="-122"/>
                <a:cs typeface="Arial" charset="0"/>
              </a:rPr>
              <a:t>学时实验）</a:t>
            </a:r>
            <a:endParaRPr lang="en-US" altLang="zh-CN" sz="2800" b="1" dirty="0">
              <a:latin typeface="微软雅黑" panose="020B0503020204020204" pitchFamily="34" charset="-122"/>
              <a:ea typeface="微软雅黑" panose="020B0503020204020204" pitchFamily="34" charset="-122"/>
              <a:cs typeface="Arial" charset="0"/>
            </a:endParaRPr>
          </a:p>
          <a:p>
            <a:pPr algn="l">
              <a:lnSpc>
                <a:spcPct val="200000"/>
              </a:lnSpc>
              <a:defRPr/>
            </a:pP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特   点</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：课程紧凑，快速学习，大量训练</a:t>
            </a:r>
            <a:endPar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Tree>
    <p:extLst>
      <p:ext uri="{BB962C8B-B14F-4D97-AF65-F5344CB8AC3E}">
        <p14:creationId xmlns:p14="http://schemas.microsoft.com/office/powerpoint/2010/main" val="3852212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6" name="Rectangle 12">
            <a:extLst>
              <a:ext uri="{FF2B5EF4-FFF2-40B4-BE49-F238E27FC236}">
                <a16:creationId xmlns:a16="http://schemas.microsoft.com/office/drawing/2014/main" id="{DF5A5EDF-23EF-4B8F-9757-EA093DEE67B9}"/>
              </a:ext>
            </a:extLst>
          </p:cNvPr>
          <p:cNvSpPr>
            <a:spLocks/>
          </p:cNvSpPr>
          <p:nvPr/>
        </p:nvSpPr>
        <p:spPr bwMode="auto">
          <a:xfrm>
            <a:off x="0" y="483518"/>
            <a:ext cx="9144000" cy="79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nchorCtr="0"/>
          <a:lstStyle/>
          <a:p>
            <a:pPr marL="0" marR="0" lvl="0" indent="0" algn="ctr" defTabSz="914400" rtl="0" eaLnBrk="1" fontAlgn="base" latinLnBrk="0" hangingPunct="1">
              <a:lnSpc>
                <a:spcPct val="70000"/>
              </a:lnSpc>
              <a:spcBef>
                <a:spcPct val="0"/>
              </a:spcBef>
              <a:spcAft>
                <a:spcPct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教学单元</a:t>
            </a:r>
            <a:endParaRPr kumimoji="0" 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sp>
        <p:nvSpPr>
          <p:cNvPr id="7" name="矩形 6">
            <a:extLst>
              <a:ext uri="{FF2B5EF4-FFF2-40B4-BE49-F238E27FC236}">
                <a16:creationId xmlns:a16="http://schemas.microsoft.com/office/drawing/2014/main" id="{3426B240-632D-45C6-AED2-C96ACE56C238}"/>
              </a:ext>
            </a:extLst>
          </p:cNvPr>
          <p:cNvSpPr/>
          <p:nvPr/>
        </p:nvSpPr>
        <p:spPr>
          <a:xfrm>
            <a:off x="467544" y="1851670"/>
            <a:ext cx="8388932" cy="2196883"/>
          </a:xfrm>
          <a:prstGeom prst="rect">
            <a:avLst/>
          </a:prstGeom>
        </p:spPr>
        <p:txBody>
          <a:bodyPr wrap="square">
            <a:spAutoFit/>
          </a:bodyPr>
          <a:lstStyle/>
          <a:p>
            <a:pPr marL="0" marR="0" lvl="0" indent="0" algn="l" defTabSz="914400" rtl="0" eaLnBrk="1" fontAlgn="base" latinLnBrk="0" hangingPunct="1">
              <a:lnSpc>
                <a:spcPct val="2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单元</a:t>
            </a: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1 </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初识</a:t>
            </a: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语言</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：程序设计基本方法（第</a:t>
            </a: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1-2</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周）</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2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单元</a:t>
            </a: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2 </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深入</a:t>
            </a: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语言</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语言基础语法（第</a:t>
            </a: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3-10</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周）</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2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单元</a:t>
            </a: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3 </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运用</a:t>
            </a: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语言</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编程新思维（第</a:t>
            </a:r>
            <a:r>
              <a:rPr lang="en-US" altLang="zh-CN" sz="2400" b="1">
                <a:latin typeface="微软雅黑" panose="020B0503020204020204" pitchFamily="34" charset="-122"/>
                <a:ea typeface="微软雅黑" panose="020B0503020204020204" pitchFamily="34" charset="-122"/>
                <a:cs typeface="Arial" charset="0"/>
              </a:rPr>
              <a:t>11-14</a:t>
            </a:r>
            <a:r>
              <a:rPr kumimoji="0" lang="zh-CN" altLang="en-US" sz="2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周</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Tree>
    <p:extLst>
      <p:ext uri="{BB962C8B-B14F-4D97-AF65-F5344CB8AC3E}">
        <p14:creationId xmlns:p14="http://schemas.microsoft.com/office/powerpoint/2010/main" val="1980215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6" name="Rectangle 12">
            <a:extLst>
              <a:ext uri="{FF2B5EF4-FFF2-40B4-BE49-F238E27FC236}">
                <a16:creationId xmlns:a16="http://schemas.microsoft.com/office/drawing/2014/main" id="{DF5A5EDF-23EF-4B8F-9757-EA093DEE67B9}"/>
              </a:ext>
            </a:extLst>
          </p:cNvPr>
          <p:cNvSpPr>
            <a:spLocks/>
          </p:cNvSpPr>
          <p:nvPr/>
        </p:nvSpPr>
        <p:spPr bwMode="auto">
          <a:xfrm>
            <a:off x="0" y="483518"/>
            <a:ext cx="9144000" cy="79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nchorCtr="0"/>
          <a:lstStyle/>
          <a:p>
            <a:pPr marL="0" marR="0" lvl="0" indent="0" algn="ctr" defTabSz="914400" rtl="0" eaLnBrk="1" fontAlgn="base" latinLnBrk="0" hangingPunct="1">
              <a:lnSpc>
                <a:spcPct val="70000"/>
              </a:lnSpc>
              <a:spcBef>
                <a:spcPct val="0"/>
              </a:spcBef>
              <a:spcAft>
                <a:spcPct val="0"/>
              </a:spcAft>
              <a:buClrTx/>
              <a:buSzTx/>
              <a:buFontTx/>
              <a:buNone/>
              <a:tabLst/>
              <a:defRPr/>
            </a:pPr>
            <a:r>
              <a:rPr lang="zh-CN" altLang="en-US" sz="4000" dirty="0">
                <a:latin typeface="微软雅黑" panose="020B0503020204020204" pitchFamily="34" charset="-122"/>
                <a:ea typeface="微软雅黑" panose="020B0503020204020204" pitchFamily="34" charset="-122"/>
                <a:cs typeface="Bebas Neue" charset="0"/>
                <a:sym typeface="Bebas Neue" charset="0"/>
              </a:rPr>
              <a:t>单元</a:t>
            </a:r>
            <a:r>
              <a:rPr lang="en-US" altLang="zh-CN" sz="4000" dirty="0">
                <a:latin typeface="微软雅黑" panose="020B0503020204020204" pitchFamily="34" charset="-122"/>
                <a:ea typeface="微软雅黑" panose="020B0503020204020204" pitchFamily="34" charset="-122"/>
                <a:cs typeface="Bebas Neue" charset="0"/>
                <a:sym typeface="Bebas Neue" charset="0"/>
              </a:rPr>
              <a:t>1 </a:t>
            </a:r>
            <a:r>
              <a:rPr lang="zh-CN" altLang="en-US" sz="4000" dirty="0">
                <a:latin typeface="微软雅黑" panose="020B0503020204020204" pitchFamily="34" charset="-122"/>
                <a:ea typeface="微软雅黑" panose="020B0503020204020204" pitchFamily="34" charset="-122"/>
                <a:cs typeface="Bebas Neue" charset="0"/>
                <a:sym typeface="Bebas Neue" charset="0"/>
              </a:rPr>
              <a:t>初识</a:t>
            </a:r>
            <a:r>
              <a:rPr lang="en-US" altLang="zh-CN" sz="4000" dirty="0">
                <a:latin typeface="微软雅黑" panose="020B0503020204020204" pitchFamily="34" charset="-122"/>
                <a:ea typeface="微软雅黑" panose="020B0503020204020204" pitchFamily="34" charset="-122"/>
                <a:cs typeface="Bebas Neue" charset="0"/>
                <a:sym typeface="Bebas Neue" charset="0"/>
              </a:rPr>
              <a:t>Python</a:t>
            </a:r>
            <a:r>
              <a:rPr lang="zh-CN" altLang="en-US" sz="4000" dirty="0">
                <a:latin typeface="微软雅黑" panose="020B0503020204020204" pitchFamily="34" charset="-122"/>
                <a:ea typeface="微软雅黑" panose="020B0503020204020204" pitchFamily="34" charset="-122"/>
                <a:cs typeface="Bebas Neue" charset="0"/>
                <a:sym typeface="Bebas Neue" charset="0"/>
              </a:rPr>
              <a:t>语言</a:t>
            </a:r>
            <a:endParaRPr kumimoji="0" 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sp>
        <p:nvSpPr>
          <p:cNvPr id="7" name="矩形 6">
            <a:extLst>
              <a:ext uri="{FF2B5EF4-FFF2-40B4-BE49-F238E27FC236}">
                <a16:creationId xmlns:a16="http://schemas.microsoft.com/office/drawing/2014/main" id="{3426B240-632D-45C6-AED2-C96ACE56C238}"/>
              </a:ext>
            </a:extLst>
          </p:cNvPr>
          <p:cNvSpPr/>
          <p:nvPr/>
        </p:nvSpPr>
        <p:spPr>
          <a:xfrm>
            <a:off x="-5395" y="1146106"/>
            <a:ext cx="9144000" cy="1458220"/>
          </a:xfrm>
          <a:prstGeom prst="rect">
            <a:avLst/>
          </a:prstGeom>
        </p:spPr>
        <p:txBody>
          <a:bodyPr wrap="square">
            <a:spAutoFit/>
          </a:bodyPr>
          <a:lstStyle/>
          <a:p>
            <a:pPr>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快速上手：编写</a:t>
            </a:r>
            <a:r>
              <a:rPr lang="en-US" altLang="zh-CN" sz="2400" b="1" dirty="0">
                <a:solidFill>
                  <a:srgbClr val="0070C0"/>
                </a:solidFill>
                <a:latin typeface="微软雅黑" panose="020B0503020204020204" pitchFamily="34" charset="-122"/>
                <a:ea typeface="微软雅黑" panose="020B0503020204020204" pitchFamily="34" charset="-122"/>
                <a:cs typeface="Arial" charset="0"/>
              </a:rPr>
              <a:t>10-20</a:t>
            </a: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行左右</a:t>
            </a:r>
            <a:r>
              <a:rPr lang="en-US" altLang="zh-CN" sz="2400" b="1" dirty="0">
                <a:solidFill>
                  <a:srgbClr val="0070C0"/>
                </a:solidFill>
                <a:latin typeface="微软雅黑" panose="020B0503020204020204" pitchFamily="34" charset="-122"/>
                <a:ea typeface="微软雅黑" panose="020B0503020204020204" pitchFamily="34" charset="-122"/>
                <a:cs typeface="Arial" charset="0"/>
              </a:rPr>
              <a:t>Python</a:t>
            </a: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小程序</a:t>
            </a:r>
            <a:endParaRPr lang="en-US" altLang="zh-CN" sz="2400" b="1" dirty="0">
              <a:latin typeface="微软雅黑" panose="020B0503020204020204" pitchFamily="34" charset="-122"/>
              <a:ea typeface="微软雅黑" panose="020B0503020204020204" pitchFamily="34" charset="-122"/>
              <a:cs typeface="Arial" charset="0"/>
            </a:endParaRPr>
          </a:p>
          <a:p>
            <a:pPr>
              <a:lnSpc>
                <a:spcPct val="200000"/>
              </a:lnSpc>
            </a:pPr>
            <a:r>
              <a:rPr lang="zh-CN" altLang="en-US" sz="2400" b="1" dirty="0">
                <a:latin typeface="微软雅黑" panose="020B0503020204020204" pitchFamily="34" charset="-122"/>
                <a:ea typeface="微软雅黑" panose="020B0503020204020204" pitchFamily="34" charset="-122"/>
                <a:cs typeface="Arial" charset="0"/>
              </a:rPr>
              <a:t>程序基本编写方法、实例</a:t>
            </a:r>
            <a:r>
              <a:rPr lang="en-US" altLang="zh-CN" sz="2400" b="1" dirty="0">
                <a:latin typeface="微软雅黑" panose="020B0503020204020204" pitchFamily="34" charset="-122"/>
                <a:ea typeface="微软雅黑" panose="020B0503020204020204" pitchFamily="34" charset="-122"/>
                <a:cs typeface="Arial" charset="0"/>
              </a:rPr>
              <a:t>1 </a:t>
            </a:r>
            <a:r>
              <a:rPr lang="zh-CN" altLang="en-US" sz="2400" b="1" dirty="0">
                <a:latin typeface="微软雅黑" panose="020B0503020204020204" pitchFamily="34" charset="-122"/>
                <a:ea typeface="微软雅黑" panose="020B0503020204020204" pitchFamily="34" charset="-122"/>
                <a:cs typeface="Arial" charset="0"/>
              </a:rPr>
              <a:t>温度转换、实例</a:t>
            </a:r>
            <a:r>
              <a:rPr lang="en-US" altLang="zh-CN" sz="2400" b="1" dirty="0">
                <a:latin typeface="微软雅黑" panose="020B0503020204020204" pitchFamily="34" charset="-122"/>
                <a:ea typeface="微软雅黑" panose="020B0503020204020204" pitchFamily="34" charset="-122"/>
                <a:cs typeface="Arial" charset="0"/>
              </a:rPr>
              <a:t>2 Python</a:t>
            </a:r>
            <a:r>
              <a:rPr lang="zh-CN" altLang="en-US" sz="2400" b="1" dirty="0">
                <a:latin typeface="微软雅黑" panose="020B0503020204020204" pitchFamily="34" charset="-122"/>
                <a:ea typeface="微软雅黑" panose="020B0503020204020204" pitchFamily="34" charset="-122"/>
                <a:cs typeface="Arial" charset="0"/>
              </a:rPr>
              <a:t>蟒蛇绘制</a:t>
            </a:r>
            <a:endParaRPr lang="zh-CN" altLang="en-US" sz="2400" b="1"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124E8267-CA8C-4619-B8D1-EF7E269E751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62" t="1469" r="862" b="1693"/>
          <a:stretch/>
        </p:blipFill>
        <p:spPr>
          <a:xfrm>
            <a:off x="395536" y="2958319"/>
            <a:ext cx="3312368" cy="1917687"/>
          </a:xfrm>
          <a:prstGeom prst="rect">
            <a:avLst/>
          </a:prstGeom>
        </p:spPr>
      </p:pic>
      <p:pic>
        <p:nvPicPr>
          <p:cNvPr id="8" name="图片 7">
            <a:extLst>
              <a:ext uri="{FF2B5EF4-FFF2-40B4-BE49-F238E27FC236}">
                <a16:creationId xmlns:a16="http://schemas.microsoft.com/office/drawing/2014/main" id="{4F753B4D-47A5-4485-842E-390DA569F24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897" b="95074" l="4036" r="92377">
                        <a14:foregroundMark x1="51121" y1="7389" x2="51121" y2="7389"/>
                        <a14:foregroundMark x1="92377" y1="38916" x2="92377" y2="38916"/>
                        <a14:foregroundMark x1="76233" y1="91133" x2="76233" y2="91133"/>
                        <a14:foregroundMark x1="77578" y1="95074" x2="77578" y2="95074"/>
                        <a14:foregroundMark x1="8072" y1="38916" x2="8072" y2="38916"/>
                        <a14:foregroundMark x1="4036" y1="37931" x2="4036" y2="37931"/>
                        <a14:backgroundMark x1="2242" y1="35961" x2="2242" y2="35961"/>
                        <a14:backgroundMark x1="4484" y1="36946" x2="4484" y2="36946"/>
                        <a14:backgroundMark x1="4036" y1="38424" x2="4036" y2="38424"/>
                      </a14:backgroundRemoval>
                    </a14:imgEffect>
                  </a14:imgLayer>
                </a14:imgProps>
              </a:ext>
            </a:extLst>
          </a:blip>
          <a:stretch>
            <a:fillRect/>
          </a:stretch>
        </p:blipFill>
        <p:spPr>
          <a:xfrm>
            <a:off x="4211960" y="2856679"/>
            <a:ext cx="2160240" cy="1966497"/>
          </a:xfrm>
          <a:prstGeom prst="rect">
            <a:avLst/>
          </a:prstGeom>
        </p:spPr>
      </p:pic>
      <p:pic>
        <p:nvPicPr>
          <p:cNvPr id="9" name="图片 8">
            <a:extLst>
              <a:ext uri="{FF2B5EF4-FFF2-40B4-BE49-F238E27FC236}">
                <a16:creationId xmlns:a16="http://schemas.microsoft.com/office/drawing/2014/main" id="{2C15DF4B-26EF-42F4-B0FA-C9B61836327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110" b="94521" l="9091" r="93074">
                        <a14:foregroundMark x1="40693" y1="91781" x2="40693" y2="91781"/>
                        <a14:foregroundMark x1="47619" y1="93151" x2="47619" y2="93151"/>
                        <a14:foregroundMark x1="54978" y1="92694" x2="54978" y2="92694"/>
                        <a14:foregroundMark x1="62338" y1="94064" x2="62338" y2="94064"/>
                        <a14:foregroundMark x1="92208" y1="46575" x2="92208" y2="46575"/>
                        <a14:foregroundMark x1="92641" y1="38356" x2="92641" y2="38356"/>
                        <a14:foregroundMark x1="93506" y1="54338" x2="93506" y2="54338"/>
                        <a14:foregroundMark x1="82251" y1="17352" x2="82251" y2="17352"/>
                        <a14:foregroundMark x1="47619" y1="6393" x2="47619" y2="6393"/>
                        <a14:foregroundMark x1="54978" y1="5936" x2="54978" y2="5936"/>
                        <a14:foregroundMark x1="47186" y1="4566" x2="47186" y2="4566"/>
                        <a14:foregroundMark x1="9957" y1="37900" x2="9957" y2="37900"/>
                        <a14:foregroundMark x1="9091" y1="46575" x2="9091" y2="46575"/>
                        <a14:foregroundMark x1="20346" y1="82192" x2="20346" y2="82192"/>
                        <a14:foregroundMark x1="54978" y1="94521" x2="54978" y2="94521"/>
                      </a14:backgroundRemoval>
                    </a14:imgEffect>
                  </a14:imgLayer>
                </a14:imgProps>
              </a:ext>
            </a:extLst>
          </a:blip>
          <a:stretch>
            <a:fillRect/>
          </a:stretch>
        </p:blipFill>
        <p:spPr>
          <a:xfrm>
            <a:off x="6732240" y="2884186"/>
            <a:ext cx="2016224" cy="1911485"/>
          </a:xfrm>
          <a:prstGeom prst="rect">
            <a:avLst/>
          </a:prstGeom>
        </p:spPr>
      </p:pic>
    </p:spTree>
    <p:extLst>
      <p:ext uri="{BB962C8B-B14F-4D97-AF65-F5344CB8AC3E}">
        <p14:creationId xmlns:p14="http://schemas.microsoft.com/office/powerpoint/2010/main" val="3470205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arn(inVertical)">
                                      <p:cBhvr>
                                        <p:cTn id="7" dur="500"/>
                                        <p:tgtEl>
                                          <p:spTgt spid="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20" name="Freeform 14"/>
          <p:cNvSpPr>
            <a:spLocks/>
          </p:cNvSpPr>
          <p:nvPr/>
        </p:nvSpPr>
        <p:spPr bwMode="auto">
          <a:xfrm>
            <a:off x="4575842" y="3287228"/>
            <a:ext cx="0" cy="2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solidFill>
            <a:srgbClr val="F692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Gill Sans" charset="0"/>
              <a:sym typeface="Gill Sans" charset="0"/>
            </a:endParaRPr>
          </a:p>
        </p:txBody>
      </p:sp>
      <p:sp>
        <p:nvSpPr>
          <p:cNvPr id="21" name="Freeform 15"/>
          <p:cNvSpPr>
            <a:spLocks/>
          </p:cNvSpPr>
          <p:nvPr/>
        </p:nvSpPr>
        <p:spPr bwMode="auto">
          <a:xfrm>
            <a:off x="4575048" y="3287228"/>
            <a:ext cx="1588" cy="2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1" y="0"/>
                  <a:pt x="1" y="0"/>
                  <a:pt x="0" y="0"/>
                </a:cubicBezTo>
                <a:close/>
              </a:path>
            </a:pathLst>
          </a:custGeom>
          <a:solidFill>
            <a:srgbClr val="F692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Gill Sans" charset="0"/>
              <a:sym typeface="Gill Sans" charset="0"/>
            </a:endParaRPr>
          </a:p>
        </p:txBody>
      </p:sp>
      <p:sp>
        <p:nvSpPr>
          <p:cNvPr id="13" name="Rectangle 1"/>
          <p:cNvSpPr>
            <a:spLocks/>
          </p:cNvSpPr>
          <p:nvPr/>
        </p:nvSpPr>
        <p:spPr bwMode="auto">
          <a:xfrm>
            <a:off x="0" y="2036729"/>
            <a:ext cx="9144000" cy="102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nSpc>
                <a:spcPct val="150000"/>
              </a:lnSpc>
              <a:defRPr/>
            </a:pPr>
            <a:r>
              <a:rPr lang="zh-CN" altLang="en-US" sz="4000" dirty="0">
                <a:latin typeface="微软雅黑" panose="020B0503020204020204" pitchFamily="34" charset="-122"/>
                <a:ea typeface="微软雅黑" panose="020B0503020204020204" pitchFamily="34" charset="-122"/>
                <a:cs typeface="Bebas Neue" charset="0"/>
                <a:sym typeface="Bebas Neue" charset="0"/>
              </a:rPr>
              <a:t>课程定位与目标</a:t>
            </a:r>
            <a:endParaRPr kumimoji="0" lang="en-US" sz="4000" b="0" i="0" u="none" strike="noStrike" kern="1200" cap="none" spc="0" normalizeH="0" baseline="0" noProof="0" dirty="0">
              <a:ln>
                <a:noFill/>
              </a:ln>
              <a:solidFill>
                <a:srgbClr val="FF931A"/>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pic>
        <p:nvPicPr>
          <p:cNvPr id="9"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059582"/>
            <a:ext cx="4968552" cy="298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id="{F972298D-3543-4745-B395-C4ACA3DBD29E}"/>
              </a:ext>
            </a:extLst>
          </p:cNvPr>
          <p:cNvPicPr>
            <a:picLocks noChangeAspect="1"/>
          </p:cNvPicPr>
          <p:nvPr/>
        </p:nvPicPr>
        <p:blipFill>
          <a:blip r:embed="rId3">
            <a:lum bright="70000" contrast="-70000"/>
          </a:blip>
          <a:stretch>
            <a:fillRect/>
          </a:stretch>
        </p:blipFill>
        <p:spPr>
          <a:xfrm>
            <a:off x="5853616" y="4743741"/>
            <a:ext cx="1187624" cy="281081"/>
          </a:xfrm>
          <a:prstGeom prst="rect">
            <a:avLst/>
          </a:prstGeom>
        </p:spPr>
      </p:pic>
      <p:sp>
        <p:nvSpPr>
          <p:cNvPr id="10" name="矩形 9">
            <a:extLst>
              <a:ext uri="{FF2B5EF4-FFF2-40B4-BE49-F238E27FC236}">
                <a16:creationId xmlns:a16="http://schemas.microsoft.com/office/drawing/2014/main" id="{6E70C055-C2B7-4267-B947-D4482A3DF186}"/>
              </a:ext>
            </a:extLst>
          </p:cNvPr>
          <p:cNvSpPr/>
          <p:nvPr/>
        </p:nvSpPr>
        <p:spPr>
          <a:xfrm>
            <a:off x="-900608" y="123478"/>
            <a:ext cx="4155406" cy="468270"/>
          </a:xfrm>
          <a:prstGeom prst="rect">
            <a:avLst/>
          </a:prstGeom>
        </p:spPr>
        <p:txBody>
          <a:bodyPr wrap="square">
            <a:spAutoFit/>
          </a:bodyPr>
          <a:lstStyle/>
          <a:p>
            <a:pPr>
              <a:lnSpc>
                <a:spcPct val="150000"/>
              </a:lnSpc>
              <a:defRPr/>
            </a:pPr>
            <a:r>
              <a:rPr kumimoji="0" lang="en-US" altLang="zh-CN" sz="1800" b="1" i="0" u="none" strike="noStrike" kern="1200" cap="none" spc="0" normalizeH="0" baseline="0" noProof="0" dirty="0">
                <a:ln>
                  <a:noFill/>
                </a:ln>
                <a:solidFill>
                  <a:srgbClr val="1C86EF"/>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Bebas Neue" charset="0"/>
              </a:rPr>
              <a:t>Python</a:t>
            </a:r>
            <a:r>
              <a:rPr kumimoji="0" lang="zh-CN" altLang="en-US" sz="1800" b="1" i="0" u="none" strike="noStrike" kern="1200" cap="none" spc="0" normalizeH="0" baseline="0" noProof="0" dirty="0">
                <a:ln>
                  <a:noFill/>
                </a:ln>
                <a:solidFill>
                  <a:srgbClr val="1C86EF"/>
                </a:solidFill>
                <a:effectLst/>
                <a:uLnTx/>
                <a:uFillTx/>
                <a:latin typeface="微软雅黑" panose="020B0503020204020204" pitchFamily="34" charset="-122"/>
                <a:ea typeface="微软雅黑" panose="020B0503020204020204" pitchFamily="34" charset="-122"/>
                <a:cs typeface="Bebas Neue" charset="0"/>
                <a:sym typeface="Bebas Neue" charset="0"/>
              </a:rPr>
              <a:t>程序设计导学</a:t>
            </a:r>
            <a:endParaRPr kumimoji="0" lang="zh-CN" altLang="en-US" sz="1800" b="1" i="0" u="none" strike="noStrike" kern="1200" cap="none" spc="0" normalizeH="0" baseline="0" noProof="0" dirty="0">
              <a:ln>
                <a:noFill/>
              </a:ln>
              <a:solidFill>
                <a:srgbClr val="1C86EF"/>
              </a:solidFill>
              <a:effectLst/>
              <a:uLnTx/>
              <a:uFillTx/>
              <a:latin typeface="微软雅黑" panose="020B0503020204020204" pitchFamily="34" charset="-122"/>
              <a:ea typeface="微软雅黑" panose="020B0503020204020204" pitchFamily="34" charset="-122"/>
              <a:sym typeface="Gill Sans" charset="0"/>
            </a:endParaRPr>
          </a:p>
        </p:txBody>
      </p:sp>
    </p:spTree>
    <p:extLst>
      <p:ext uri="{BB962C8B-B14F-4D97-AF65-F5344CB8AC3E}">
        <p14:creationId xmlns:p14="http://schemas.microsoft.com/office/powerpoint/2010/main" val="2448618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6" name="Rectangle 12">
            <a:extLst>
              <a:ext uri="{FF2B5EF4-FFF2-40B4-BE49-F238E27FC236}">
                <a16:creationId xmlns:a16="http://schemas.microsoft.com/office/drawing/2014/main" id="{DF5A5EDF-23EF-4B8F-9757-EA093DEE67B9}"/>
              </a:ext>
            </a:extLst>
          </p:cNvPr>
          <p:cNvSpPr>
            <a:spLocks/>
          </p:cNvSpPr>
          <p:nvPr/>
        </p:nvSpPr>
        <p:spPr bwMode="auto">
          <a:xfrm>
            <a:off x="0" y="483518"/>
            <a:ext cx="9144000" cy="79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nchorCtr="0"/>
          <a:lstStyle/>
          <a:p>
            <a:pPr marL="0" marR="0" lvl="0" indent="0" algn="ctr" defTabSz="914400" rtl="0" eaLnBrk="1" fontAlgn="base" latinLnBrk="0" hangingPunct="1">
              <a:lnSpc>
                <a:spcPct val="70000"/>
              </a:lnSpc>
              <a:spcBef>
                <a:spcPct val="0"/>
              </a:spcBef>
              <a:spcAft>
                <a:spcPct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单元</a:t>
            </a:r>
            <a:r>
              <a:rPr lang="en-US" altLang="zh-CN" sz="4000" dirty="0">
                <a:latin typeface="微软雅黑" panose="020B0503020204020204" pitchFamily="34" charset="-122"/>
                <a:ea typeface="微软雅黑" panose="020B0503020204020204" pitchFamily="34" charset="-122"/>
                <a:cs typeface="Bebas Neue" charset="0"/>
                <a:sym typeface="Bebas Neue" charset="0"/>
              </a:rPr>
              <a:t>2</a:t>
            </a:r>
            <a:r>
              <a:rPr kumimoji="0" lang="en-US" altLang="zh-CN"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 </a:t>
            </a:r>
            <a:r>
              <a:rPr lang="zh-CN" altLang="en-US" sz="4000" dirty="0">
                <a:latin typeface="微软雅黑" panose="020B0503020204020204" pitchFamily="34" charset="-122"/>
                <a:ea typeface="微软雅黑" panose="020B0503020204020204" pitchFamily="34" charset="-122"/>
                <a:cs typeface="Bebas Neue" charset="0"/>
                <a:sym typeface="Bebas Neue" charset="0"/>
              </a:rPr>
              <a:t>深入</a:t>
            </a:r>
            <a:r>
              <a:rPr kumimoji="0" lang="en-US" altLang="zh-CN"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Python</a:t>
            </a:r>
            <a:r>
              <a:rPr kumimoji="0" lang="zh-CN" alt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语言</a:t>
            </a:r>
            <a:endParaRPr kumimoji="0" 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sp>
        <p:nvSpPr>
          <p:cNvPr id="7" name="矩形 6">
            <a:extLst>
              <a:ext uri="{FF2B5EF4-FFF2-40B4-BE49-F238E27FC236}">
                <a16:creationId xmlns:a16="http://schemas.microsoft.com/office/drawing/2014/main" id="{3426B240-632D-45C6-AED2-C96ACE56C238}"/>
              </a:ext>
            </a:extLst>
          </p:cNvPr>
          <p:cNvSpPr/>
          <p:nvPr/>
        </p:nvSpPr>
        <p:spPr>
          <a:xfrm>
            <a:off x="1318" y="1283474"/>
            <a:ext cx="9144000" cy="719556"/>
          </a:xfrm>
          <a:prstGeom prst="rect">
            <a:avLst/>
          </a:prstGeom>
        </p:spPr>
        <p:txBody>
          <a:bodyPr wrap="square">
            <a:spAutoFit/>
          </a:bodyPr>
          <a:lstStyle/>
          <a:p>
            <a:pPr marL="0" marR="0" lvl="0" indent="0" algn="ctr" defTabSz="914400" rtl="0" eaLnBrk="1" fontAlgn="base" latinLnBrk="0" hangingPunct="1">
              <a:lnSpc>
                <a:spcPct val="2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夯实语法：编写</a:t>
            </a:r>
            <a:r>
              <a:rPr lang="en-US" altLang="zh-CN" sz="2400" b="1" dirty="0">
                <a:solidFill>
                  <a:srgbClr val="0070C0"/>
                </a:solidFill>
                <a:latin typeface="微软雅黑" panose="020B0503020204020204" pitchFamily="34" charset="-122"/>
                <a:ea typeface="微软雅黑" panose="020B0503020204020204" pitchFamily="34" charset="-122"/>
                <a:cs typeface="Arial" charset="0"/>
              </a:rPr>
              <a:t>10</a:t>
            </a: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0</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行左右</a:t>
            </a: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程序</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2" name="矩形 1">
            <a:extLst>
              <a:ext uri="{FF2B5EF4-FFF2-40B4-BE49-F238E27FC236}">
                <a16:creationId xmlns:a16="http://schemas.microsoft.com/office/drawing/2014/main" id="{E07045AD-6D39-42FA-95A5-F4EDB6DD0402}"/>
              </a:ext>
            </a:extLst>
          </p:cNvPr>
          <p:cNvSpPr/>
          <p:nvPr/>
        </p:nvSpPr>
        <p:spPr>
          <a:xfrm>
            <a:off x="755576" y="2247075"/>
            <a:ext cx="8275525" cy="2196883"/>
          </a:xfrm>
          <a:prstGeom prst="rect">
            <a:avLst/>
          </a:prstGeom>
        </p:spPr>
        <p:txBody>
          <a:bodyPr wrap="square">
            <a:spAutoFit/>
          </a:bodyPr>
          <a:lstStyle/>
          <a:p>
            <a:pPr lvl="0" algn="l">
              <a:lnSpc>
                <a:spcPct val="200000"/>
              </a:lnSpc>
              <a:defRPr/>
            </a:pP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语法点</a:t>
            </a:r>
            <a:r>
              <a:rPr lang="zh-CN" altLang="en-US" sz="2400" b="1" dirty="0">
                <a:latin typeface="微软雅黑" panose="020B0503020204020204" pitchFamily="34" charset="-122"/>
                <a:ea typeface="微软雅黑" panose="020B0503020204020204" pitchFamily="34" charset="-122"/>
                <a:cs typeface="Arial" charset="0"/>
              </a:rPr>
              <a:t>：数字类型、字符串类型、分支、循环、函数</a:t>
            </a:r>
            <a:endParaRPr lang="en-US" altLang="zh-CN" sz="2400" b="1" dirty="0">
              <a:latin typeface="微软雅黑" panose="020B0503020204020204" pitchFamily="34" charset="-122"/>
              <a:ea typeface="微软雅黑" panose="020B0503020204020204" pitchFamily="34" charset="-122"/>
              <a:cs typeface="Arial" charset="0"/>
            </a:endParaRPr>
          </a:p>
          <a:p>
            <a:pPr lvl="0" algn="l">
              <a:lnSpc>
                <a:spcPct val="200000"/>
              </a:lnSpc>
              <a:defRPr/>
            </a:pPr>
            <a:r>
              <a:rPr lang="zh-CN" altLang="en-US" sz="2400" b="1" dirty="0">
                <a:solidFill>
                  <a:srgbClr val="FEFEFA"/>
                </a:solidFill>
                <a:latin typeface="微软雅黑" panose="020B0503020204020204" pitchFamily="34" charset="-122"/>
                <a:ea typeface="微软雅黑" panose="020B0503020204020204" pitchFamily="34" charset="-122"/>
                <a:cs typeface="Arial" charset="0"/>
              </a:rPr>
              <a:t>语法系：</a:t>
            </a:r>
            <a:r>
              <a:rPr lang="zh-CN" altLang="en-US" sz="2400" b="1" dirty="0">
                <a:latin typeface="微软雅黑" panose="020B0503020204020204" pitchFamily="34" charset="-122"/>
                <a:ea typeface="微软雅黑" panose="020B0503020204020204" pitchFamily="34" charset="-122"/>
                <a:cs typeface="Arial" charset="0"/>
              </a:rPr>
              <a:t>列表类型、字典类型、文件、一二维数据处理 </a:t>
            </a:r>
            <a:r>
              <a:rPr lang="en-US" altLang="zh-CN" sz="2400" b="1" dirty="0">
                <a:latin typeface="微软雅黑" panose="020B0503020204020204" pitchFamily="34" charset="-122"/>
                <a:ea typeface="微软雅黑" panose="020B0503020204020204" pitchFamily="34" charset="-122"/>
                <a:cs typeface="Arial" charset="0"/>
              </a:rPr>
              <a:t>…</a:t>
            </a:r>
          </a:p>
          <a:p>
            <a:pPr algn="l">
              <a:lnSpc>
                <a:spcPct val="200000"/>
              </a:lnSpc>
              <a:defRPr/>
            </a:pP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生态库</a:t>
            </a:r>
            <a:r>
              <a:rPr lang="zh-CN" altLang="en-US" sz="2400" b="1" dirty="0">
                <a:latin typeface="微软雅黑" panose="020B0503020204020204" pitchFamily="34" charset="-122"/>
                <a:ea typeface="微软雅黑" panose="020B0503020204020204" pitchFamily="34" charset="-122"/>
                <a:cs typeface="Arial" charset="0"/>
              </a:rPr>
              <a:t>：</a:t>
            </a:r>
            <a:r>
              <a:rPr lang="en-US" altLang="zh-CN" sz="2400" b="1" dirty="0">
                <a:latin typeface="微软雅黑" panose="020B0503020204020204" pitchFamily="34" charset="-122"/>
                <a:ea typeface="微软雅黑" panose="020B0503020204020204" pitchFamily="34" charset="-122"/>
                <a:cs typeface="Arial" charset="0"/>
              </a:rPr>
              <a:t>math</a:t>
            </a:r>
            <a:r>
              <a:rPr lang="zh-CN" altLang="en-US" sz="2400" b="1" dirty="0">
                <a:latin typeface="微软雅黑" panose="020B0503020204020204" pitchFamily="34" charset="-122"/>
                <a:ea typeface="微软雅黑" panose="020B0503020204020204" pitchFamily="34" charset="-122"/>
                <a:cs typeface="Arial" charset="0"/>
              </a:rPr>
              <a:t>、</a:t>
            </a:r>
            <a:r>
              <a:rPr lang="en-US" altLang="zh-CN" sz="2400" b="1" dirty="0">
                <a:latin typeface="微软雅黑" panose="020B0503020204020204" pitchFamily="34" charset="-122"/>
                <a:ea typeface="微软雅黑" panose="020B0503020204020204" pitchFamily="34" charset="-122"/>
                <a:cs typeface="Arial" charset="0"/>
              </a:rPr>
              <a:t>random</a:t>
            </a:r>
            <a:r>
              <a:rPr lang="zh-CN" altLang="en-US" sz="2400" b="1" dirty="0">
                <a:latin typeface="微软雅黑" panose="020B0503020204020204" pitchFamily="34" charset="-122"/>
                <a:ea typeface="微软雅黑" panose="020B0503020204020204" pitchFamily="34" charset="-122"/>
                <a:cs typeface="Arial" charset="0"/>
              </a:rPr>
              <a:t>、</a:t>
            </a:r>
            <a:r>
              <a:rPr lang="en-US" altLang="zh-CN" sz="2400" b="1" dirty="0" err="1">
                <a:latin typeface="微软雅黑" panose="020B0503020204020204" pitchFamily="34" charset="-122"/>
                <a:ea typeface="微软雅黑" panose="020B0503020204020204" pitchFamily="34" charset="-122"/>
                <a:cs typeface="Arial" charset="0"/>
              </a:rPr>
              <a:t>datatime</a:t>
            </a:r>
            <a:r>
              <a:rPr lang="en-US" altLang="zh-CN" sz="2400" b="1" dirty="0">
                <a:latin typeface="微软雅黑" panose="020B0503020204020204" pitchFamily="34" charset="-122"/>
                <a:ea typeface="微软雅黑" panose="020B0503020204020204" pitchFamily="34" charset="-122"/>
                <a:cs typeface="Arial" charset="0"/>
              </a:rPr>
              <a:t> …</a:t>
            </a:r>
          </a:p>
        </p:txBody>
      </p:sp>
    </p:spTree>
    <p:extLst>
      <p:ext uri="{BB962C8B-B14F-4D97-AF65-F5344CB8AC3E}">
        <p14:creationId xmlns:p14="http://schemas.microsoft.com/office/powerpoint/2010/main" val="4255966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arn(inVertical)">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arn(inVertical)">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6" name="Rectangle 12">
            <a:extLst>
              <a:ext uri="{FF2B5EF4-FFF2-40B4-BE49-F238E27FC236}">
                <a16:creationId xmlns:a16="http://schemas.microsoft.com/office/drawing/2014/main" id="{DF5A5EDF-23EF-4B8F-9757-EA093DEE67B9}"/>
              </a:ext>
            </a:extLst>
          </p:cNvPr>
          <p:cNvSpPr>
            <a:spLocks/>
          </p:cNvSpPr>
          <p:nvPr/>
        </p:nvSpPr>
        <p:spPr bwMode="auto">
          <a:xfrm>
            <a:off x="0" y="483518"/>
            <a:ext cx="9144000" cy="79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nchorCtr="0"/>
          <a:lstStyle/>
          <a:p>
            <a:pPr marL="0" marR="0" lvl="0" indent="0" algn="ctr" defTabSz="914400" rtl="0" eaLnBrk="1" fontAlgn="base" latinLnBrk="0" hangingPunct="1">
              <a:lnSpc>
                <a:spcPct val="70000"/>
              </a:lnSpc>
              <a:spcBef>
                <a:spcPct val="0"/>
              </a:spcBef>
              <a:spcAft>
                <a:spcPct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单元</a:t>
            </a:r>
            <a:r>
              <a:rPr lang="en-US" altLang="zh-CN" sz="4000" dirty="0">
                <a:latin typeface="微软雅黑" panose="020B0503020204020204" pitchFamily="34" charset="-122"/>
                <a:ea typeface="微软雅黑" panose="020B0503020204020204" pitchFamily="34" charset="-122"/>
                <a:cs typeface="Bebas Neue" charset="0"/>
                <a:sym typeface="Bebas Neue" charset="0"/>
              </a:rPr>
              <a:t>2</a:t>
            </a:r>
            <a:r>
              <a:rPr kumimoji="0" lang="en-US" altLang="zh-CN"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 </a:t>
            </a:r>
            <a:r>
              <a:rPr kumimoji="0" lang="zh-CN" alt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深入</a:t>
            </a:r>
            <a:r>
              <a:rPr kumimoji="0" lang="en-US" altLang="zh-CN"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Python</a:t>
            </a:r>
            <a:r>
              <a:rPr kumimoji="0" lang="zh-CN" alt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语言</a:t>
            </a:r>
            <a:endParaRPr kumimoji="0" 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pic>
        <p:nvPicPr>
          <p:cNvPr id="5" name="图片 4">
            <a:extLst>
              <a:ext uri="{FF2B5EF4-FFF2-40B4-BE49-F238E27FC236}">
                <a16:creationId xmlns:a16="http://schemas.microsoft.com/office/drawing/2014/main" id="{DF6DCC46-6DE2-4FF2-9CB2-355C13220C7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65086" y="1435915"/>
            <a:ext cx="1595564" cy="1545510"/>
          </a:xfrm>
          <a:prstGeom prst="rect">
            <a:avLst/>
          </a:prstGeom>
        </p:spPr>
      </p:pic>
      <p:sp>
        <p:nvSpPr>
          <p:cNvPr id="9" name="文本框 8">
            <a:extLst>
              <a:ext uri="{FF2B5EF4-FFF2-40B4-BE49-F238E27FC236}">
                <a16:creationId xmlns:a16="http://schemas.microsoft.com/office/drawing/2014/main" id="{63E5B82F-ED05-4E60-B43A-4872BB8CA620}"/>
              </a:ext>
            </a:extLst>
          </p:cNvPr>
          <p:cNvSpPr txBox="1"/>
          <p:nvPr/>
        </p:nvSpPr>
        <p:spPr>
          <a:xfrm>
            <a:off x="6965086" y="1635646"/>
            <a:ext cx="1639362" cy="1107996"/>
          </a:xfrm>
          <a:prstGeom prst="rect">
            <a:avLst/>
          </a:prstGeom>
          <a:noFill/>
        </p:spPr>
        <p:txBody>
          <a:bodyPr wrap="square" rtlCol="0">
            <a:spAutoFit/>
          </a:bodyPr>
          <a:lstStyle/>
          <a:p>
            <a:r>
              <a:rPr lang="el-GR" altLang="zh-CN" sz="6600" b="1" dirty="0">
                <a:solidFill>
                  <a:srgbClr val="FF0000"/>
                </a:solidFill>
                <a:latin typeface="Palatino Linotype" panose="02040502050505030304" pitchFamily="18" charset="0"/>
              </a:rPr>
              <a:t>π</a:t>
            </a:r>
            <a:endParaRPr lang="zh-CN" altLang="en-US" sz="6600" b="1" dirty="0">
              <a:solidFill>
                <a:srgbClr val="FF0000"/>
              </a:solidFill>
              <a:latin typeface="Palatino Linotype" panose="02040502050505030304" pitchFamily="18" charset="0"/>
            </a:endParaRPr>
          </a:p>
        </p:txBody>
      </p:sp>
      <p:pic>
        <p:nvPicPr>
          <p:cNvPr id="11" name="图片 10" descr="图片包含 建筑物, 旧, 文字, 书籍&#10;&#10;已生成极高可信度的说明">
            <a:extLst>
              <a:ext uri="{FF2B5EF4-FFF2-40B4-BE49-F238E27FC236}">
                <a16:creationId xmlns:a16="http://schemas.microsoft.com/office/drawing/2014/main" id="{D129006F-DDEF-431A-9E74-0CCEB2DBAB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81289" y="1419622"/>
            <a:ext cx="1561802" cy="1561802"/>
          </a:xfrm>
          <a:prstGeom prst="rect">
            <a:avLst/>
          </a:prstGeom>
        </p:spPr>
      </p:pic>
      <p:pic>
        <p:nvPicPr>
          <p:cNvPr id="12" name="图片 11">
            <a:extLst>
              <a:ext uri="{FF2B5EF4-FFF2-40B4-BE49-F238E27FC236}">
                <a16:creationId xmlns:a16="http://schemas.microsoft.com/office/drawing/2014/main" id="{FD52A1BB-339B-408B-AA9C-49301EBE0A2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59832" y="1419622"/>
            <a:ext cx="1630647" cy="3311526"/>
          </a:xfrm>
          <a:prstGeom prst="rect">
            <a:avLst/>
          </a:prstGeom>
        </p:spPr>
      </p:pic>
      <p:pic>
        <p:nvPicPr>
          <p:cNvPr id="13" name="图片 12">
            <a:extLst>
              <a:ext uri="{FF2B5EF4-FFF2-40B4-BE49-F238E27FC236}">
                <a16:creationId xmlns:a16="http://schemas.microsoft.com/office/drawing/2014/main" id="{E1A24213-71D3-4071-AD01-E6D526E3D37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3528" y="1435915"/>
            <a:ext cx="2282973" cy="3298734"/>
          </a:xfrm>
          <a:prstGeom prst="rect">
            <a:avLst/>
          </a:prstGeom>
        </p:spPr>
      </p:pic>
      <p:pic>
        <p:nvPicPr>
          <p:cNvPr id="3" name="图片 2">
            <a:extLst>
              <a:ext uri="{FF2B5EF4-FFF2-40B4-BE49-F238E27FC236}">
                <a16:creationId xmlns:a16="http://schemas.microsoft.com/office/drawing/2014/main" id="{91675251-876D-C37A-8A5C-EA2C1360EF0D}"/>
              </a:ext>
            </a:extLst>
          </p:cNvPr>
          <p:cNvPicPr>
            <a:picLocks noChangeAspect="1"/>
          </p:cNvPicPr>
          <p:nvPr/>
        </p:nvPicPr>
        <p:blipFill>
          <a:blip r:embed="rId6"/>
          <a:stretch>
            <a:fillRect/>
          </a:stretch>
        </p:blipFill>
        <p:spPr>
          <a:xfrm>
            <a:off x="5205324" y="3227749"/>
            <a:ext cx="3255107" cy="1547197"/>
          </a:xfrm>
          <a:prstGeom prst="rect">
            <a:avLst/>
          </a:prstGeom>
        </p:spPr>
      </p:pic>
    </p:spTree>
    <p:extLst>
      <p:ext uri="{BB962C8B-B14F-4D97-AF65-F5344CB8AC3E}">
        <p14:creationId xmlns:p14="http://schemas.microsoft.com/office/powerpoint/2010/main" val="376434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6" name="Rectangle 12">
            <a:extLst>
              <a:ext uri="{FF2B5EF4-FFF2-40B4-BE49-F238E27FC236}">
                <a16:creationId xmlns:a16="http://schemas.microsoft.com/office/drawing/2014/main" id="{DF5A5EDF-23EF-4B8F-9757-EA093DEE67B9}"/>
              </a:ext>
            </a:extLst>
          </p:cNvPr>
          <p:cNvSpPr>
            <a:spLocks/>
          </p:cNvSpPr>
          <p:nvPr/>
        </p:nvSpPr>
        <p:spPr bwMode="auto">
          <a:xfrm>
            <a:off x="0" y="483518"/>
            <a:ext cx="9144000" cy="79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nchorCtr="0"/>
          <a:lstStyle/>
          <a:p>
            <a:pPr marL="0" marR="0" lvl="0" indent="0" algn="ctr" defTabSz="914400" rtl="0" eaLnBrk="1" fontAlgn="base" latinLnBrk="0" hangingPunct="1">
              <a:lnSpc>
                <a:spcPct val="70000"/>
              </a:lnSpc>
              <a:spcBef>
                <a:spcPct val="0"/>
              </a:spcBef>
              <a:spcAft>
                <a:spcPct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单元</a:t>
            </a:r>
            <a:r>
              <a:rPr lang="en-US" altLang="zh-CN" sz="4000" dirty="0">
                <a:latin typeface="微软雅黑" panose="020B0503020204020204" pitchFamily="34" charset="-122"/>
                <a:ea typeface="微软雅黑" panose="020B0503020204020204" pitchFamily="34" charset="-122"/>
                <a:cs typeface="Bebas Neue" charset="0"/>
                <a:sym typeface="Bebas Neue" charset="0"/>
              </a:rPr>
              <a:t>3</a:t>
            </a:r>
            <a:r>
              <a:rPr kumimoji="0" lang="en-US" altLang="zh-CN"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 </a:t>
            </a:r>
            <a:r>
              <a:rPr lang="zh-CN" altLang="en-US" sz="4000" dirty="0">
                <a:latin typeface="微软雅黑" panose="020B0503020204020204" pitchFamily="34" charset="-122"/>
                <a:ea typeface="微软雅黑" panose="020B0503020204020204" pitchFamily="34" charset="-122"/>
                <a:cs typeface="Bebas Neue" charset="0"/>
                <a:sym typeface="Bebas Neue" charset="0"/>
              </a:rPr>
              <a:t>运用</a:t>
            </a:r>
            <a:r>
              <a:rPr kumimoji="0" lang="en-US" altLang="zh-CN"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Python</a:t>
            </a:r>
            <a:r>
              <a:rPr kumimoji="0" lang="zh-CN" alt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语言</a:t>
            </a:r>
            <a:endParaRPr kumimoji="0" 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sp>
        <p:nvSpPr>
          <p:cNvPr id="7" name="矩形 6">
            <a:extLst>
              <a:ext uri="{FF2B5EF4-FFF2-40B4-BE49-F238E27FC236}">
                <a16:creationId xmlns:a16="http://schemas.microsoft.com/office/drawing/2014/main" id="{3426B240-632D-45C6-AED2-C96ACE56C238}"/>
              </a:ext>
            </a:extLst>
          </p:cNvPr>
          <p:cNvSpPr/>
          <p:nvPr/>
        </p:nvSpPr>
        <p:spPr>
          <a:xfrm>
            <a:off x="0" y="1283474"/>
            <a:ext cx="9144000" cy="719556"/>
          </a:xfrm>
          <a:prstGeom prst="rect">
            <a:avLst/>
          </a:prstGeom>
        </p:spPr>
        <p:txBody>
          <a:bodyPr wrap="square">
            <a:spAutoFit/>
          </a:bodyPr>
          <a:lstStyle/>
          <a:p>
            <a:pPr marL="0" marR="0" lvl="0" indent="0" algn="ctr" defTabSz="914400" rtl="0" eaLnBrk="1" fontAlgn="base" latinLnBrk="0" hangingPunct="1">
              <a:lnSpc>
                <a:spcPct val="2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编程新思维：编写</a:t>
            </a: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200</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行左右</a:t>
            </a: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程序</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2" name="矩形 1">
            <a:extLst>
              <a:ext uri="{FF2B5EF4-FFF2-40B4-BE49-F238E27FC236}">
                <a16:creationId xmlns:a16="http://schemas.microsoft.com/office/drawing/2014/main" id="{E07045AD-6D39-42FA-95A5-F4EDB6DD0402}"/>
              </a:ext>
            </a:extLst>
          </p:cNvPr>
          <p:cNvSpPr/>
          <p:nvPr/>
        </p:nvSpPr>
        <p:spPr>
          <a:xfrm>
            <a:off x="683568" y="2211710"/>
            <a:ext cx="8275525" cy="2308324"/>
          </a:xfrm>
          <a:prstGeom prst="rect">
            <a:avLst/>
          </a:prstGeom>
        </p:spPr>
        <p:txBody>
          <a:bodyPr wrap="square">
            <a:spAutoFit/>
          </a:bodyPr>
          <a:lstStyle/>
          <a:p>
            <a:pPr marL="0" marR="0" lvl="0" indent="0" algn="l" defTabSz="914400" rtl="0" eaLnBrk="1" fontAlgn="base" latinLnBrk="0" hangingPunct="1">
              <a:lnSpc>
                <a:spcPct val="200000"/>
              </a:lnSpc>
              <a:spcBef>
                <a:spcPct val="0"/>
              </a:spcBef>
              <a:spcAft>
                <a:spcPct val="0"/>
              </a:spcAft>
              <a:buClrTx/>
              <a:buSzTx/>
              <a:buFontTx/>
              <a:buNone/>
              <a:tabLst/>
              <a:defRPr/>
            </a:pP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方法论</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：计算思维、计算生态、用户体验、</a:t>
            </a: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之禅</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2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EFEFA"/>
                </a:solidFill>
                <a:effectLst/>
                <a:uLnTx/>
                <a:uFillTx/>
                <a:latin typeface="微软雅黑" panose="020B0503020204020204" pitchFamily="34" charset="-122"/>
                <a:ea typeface="微软雅黑" panose="020B0503020204020204" pitchFamily="34" charset="-122"/>
                <a:cs typeface="Arial" charset="0"/>
                <a:sym typeface="Gill Sans" charset="0"/>
              </a:rPr>
              <a:t>语法系：</a:t>
            </a:r>
            <a:r>
              <a:rPr lang="zh-CN" altLang="en-US" sz="2400" b="1" dirty="0">
                <a:latin typeface="微软雅黑" panose="020B0503020204020204" pitchFamily="34" charset="-122"/>
                <a:ea typeface="微软雅黑" panose="020B0503020204020204" pitchFamily="34" charset="-122"/>
                <a:cs typeface="Arial" charset="0"/>
              </a:rPr>
              <a:t>层次模块化、第三方库安装、异常处理、递归</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a:t>
            </a:r>
          </a:p>
          <a:p>
            <a:pPr marL="0" marR="0" lvl="0" indent="0" algn="l" defTabSz="914400" rtl="0" eaLnBrk="1" fontAlgn="base" latinLnBrk="0" hangingPunct="1">
              <a:lnSpc>
                <a:spcPct val="2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生态库</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a:t>
            </a:r>
            <a:r>
              <a:rPr lang="en-US" altLang="zh-CN" sz="2400" b="1" dirty="0" err="1">
                <a:latin typeface="微软雅黑" panose="020B0503020204020204" pitchFamily="34" charset="-122"/>
                <a:ea typeface="微软雅黑" panose="020B0503020204020204" pitchFamily="34" charset="-122"/>
                <a:cs typeface="Arial" charset="0"/>
              </a:rPr>
              <a:t>wordcloud</a:t>
            </a:r>
            <a:r>
              <a:rPr lang="zh-CN" altLang="en-US" sz="2400" b="1" dirty="0">
                <a:latin typeface="微软雅黑" panose="020B0503020204020204" pitchFamily="34" charset="-122"/>
                <a:ea typeface="微软雅黑" panose="020B0503020204020204" pitchFamily="34" charset="-122"/>
                <a:cs typeface="Arial" charset="0"/>
              </a:rPr>
              <a:t>、</a:t>
            </a:r>
            <a:r>
              <a:rPr lang="en-US" altLang="zh-CN" sz="2400" b="1" dirty="0">
                <a:latin typeface="微软雅黑" panose="020B0503020204020204" pitchFamily="34" charset="-122"/>
                <a:ea typeface="微软雅黑" panose="020B0503020204020204" pitchFamily="34" charset="-122"/>
                <a:cs typeface="Arial" charset="0"/>
              </a:rPr>
              <a:t>turtle</a:t>
            </a:r>
            <a:r>
              <a:rPr lang="zh-CN" altLang="en-US" sz="2400" b="1" dirty="0">
                <a:latin typeface="微软雅黑" panose="020B0503020204020204" pitchFamily="34" charset="-122"/>
                <a:ea typeface="微软雅黑" panose="020B0503020204020204" pitchFamily="34" charset="-122"/>
                <a:cs typeface="Arial" charset="0"/>
              </a:rPr>
              <a:t>、</a:t>
            </a:r>
            <a:r>
              <a:rPr lang="en-US" altLang="zh-CN" sz="2400" b="1" dirty="0" err="1">
                <a:latin typeface="微软雅黑" panose="020B0503020204020204" pitchFamily="34" charset="-122"/>
                <a:ea typeface="微软雅黑" panose="020B0503020204020204" pitchFamily="34" charset="-122"/>
                <a:cs typeface="Arial" charset="0"/>
              </a:rPr>
              <a:t>pyinstaller</a:t>
            </a: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p>
        </p:txBody>
      </p:sp>
    </p:spTree>
    <p:extLst>
      <p:ext uri="{BB962C8B-B14F-4D97-AF65-F5344CB8AC3E}">
        <p14:creationId xmlns:p14="http://schemas.microsoft.com/office/powerpoint/2010/main" val="2514059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arn(inVertical)">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arn(inVertical)">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6" name="Rectangle 12">
            <a:extLst>
              <a:ext uri="{FF2B5EF4-FFF2-40B4-BE49-F238E27FC236}">
                <a16:creationId xmlns:a16="http://schemas.microsoft.com/office/drawing/2014/main" id="{DF5A5EDF-23EF-4B8F-9757-EA093DEE67B9}"/>
              </a:ext>
            </a:extLst>
          </p:cNvPr>
          <p:cNvSpPr>
            <a:spLocks/>
          </p:cNvSpPr>
          <p:nvPr/>
        </p:nvSpPr>
        <p:spPr bwMode="auto">
          <a:xfrm>
            <a:off x="0" y="483518"/>
            <a:ext cx="9144000" cy="79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nchorCtr="0"/>
          <a:lstStyle/>
          <a:p>
            <a:pPr marL="0" marR="0" lvl="0" indent="0" algn="ctr" defTabSz="914400" rtl="0" eaLnBrk="1" fontAlgn="base" latinLnBrk="0" hangingPunct="1">
              <a:lnSpc>
                <a:spcPct val="70000"/>
              </a:lnSpc>
              <a:spcBef>
                <a:spcPct val="0"/>
              </a:spcBef>
              <a:spcAft>
                <a:spcPct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单元</a:t>
            </a:r>
            <a:r>
              <a:rPr lang="en-US" altLang="zh-CN" sz="4000" dirty="0">
                <a:latin typeface="微软雅黑" panose="020B0503020204020204" pitchFamily="34" charset="-122"/>
                <a:ea typeface="微软雅黑" panose="020B0503020204020204" pitchFamily="34" charset="-122"/>
                <a:cs typeface="Bebas Neue" charset="0"/>
                <a:sym typeface="Bebas Neue" charset="0"/>
              </a:rPr>
              <a:t>3</a:t>
            </a:r>
            <a:r>
              <a:rPr kumimoji="0" lang="en-US" altLang="zh-CN"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 </a:t>
            </a:r>
            <a:r>
              <a:rPr kumimoji="0" lang="zh-CN" alt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运用</a:t>
            </a:r>
            <a:r>
              <a:rPr kumimoji="0" lang="en-US" altLang="zh-CN"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Python</a:t>
            </a:r>
            <a:r>
              <a:rPr kumimoji="0" lang="zh-CN" alt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语言</a:t>
            </a:r>
            <a:endParaRPr kumimoji="0" 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pic>
        <p:nvPicPr>
          <p:cNvPr id="7" name="图片 6">
            <a:extLst>
              <a:ext uri="{FF2B5EF4-FFF2-40B4-BE49-F238E27FC236}">
                <a16:creationId xmlns:a16="http://schemas.microsoft.com/office/drawing/2014/main" id="{4DBA5863-6DC8-4F24-9175-1FB2D2D5A9D6}"/>
              </a:ext>
            </a:extLst>
          </p:cNvPr>
          <p:cNvPicPr>
            <a:picLocks noChangeAspect="1"/>
          </p:cNvPicPr>
          <p:nvPr/>
        </p:nvPicPr>
        <p:blipFill>
          <a:blip r:embed="rId2"/>
          <a:stretch>
            <a:fillRect/>
          </a:stretch>
        </p:blipFill>
        <p:spPr>
          <a:xfrm>
            <a:off x="323528" y="1283474"/>
            <a:ext cx="3168352" cy="1679226"/>
          </a:xfrm>
          <a:prstGeom prst="rect">
            <a:avLst/>
          </a:prstGeom>
        </p:spPr>
      </p:pic>
      <p:pic>
        <p:nvPicPr>
          <p:cNvPr id="15" name="图片 14">
            <a:extLst>
              <a:ext uri="{FF2B5EF4-FFF2-40B4-BE49-F238E27FC236}">
                <a16:creationId xmlns:a16="http://schemas.microsoft.com/office/drawing/2014/main" id="{572D4EF5-9DF0-4F64-A5A6-88B56C9360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818" t="20035" r="1818" b="3653"/>
          <a:stretch/>
        </p:blipFill>
        <p:spPr>
          <a:xfrm>
            <a:off x="5220072" y="2715766"/>
            <a:ext cx="3556759" cy="2214586"/>
          </a:xfrm>
          <a:prstGeom prst="rect">
            <a:avLst/>
          </a:prstGeom>
        </p:spPr>
      </p:pic>
      <p:pic>
        <p:nvPicPr>
          <p:cNvPr id="16" name="图片 15">
            <a:extLst>
              <a:ext uri="{FF2B5EF4-FFF2-40B4-BE49-F238E27FC236}">
                <a16:creationId xmlns:a16="http://schemas.microsoft.com/office/drawing/2014/main" id="{92231AA5-378F-4A7A-9DFC-4578F6E6C5DA}"/>
              </a:ext>
            </a:extLst>
          </p:cNvPr>
          <p:cNvPicPr>
            <a:picLocks noChangeAspect="1"/>
          </p:cNvPicPr>
          <p:nvPr/>
        </p:nvPicPr>
        <p:blipFill>
          <a:blip r:embed="rId4"/>
          <a:stretch>
            <a:fillRect/>
          </a:stretch>
        </p:blipFill>
        <p:spPr>
          <a:xfrm>
            <a:off x="4139952" y="1203598"/>
            <a:ext cx="3672408" cy="1124814"/>
          </a:xfrm>
          <a:prstGeom prst="rect">
            <a:avLst/>
          </a:prstGeom>
        </p:spPr>
      </p:pic>
      <p:pic>
        <p:nvPicPr>
          <p:cNvPr id="18" name="图片 17" descr="图片包含 配件&#10;&#10;已生成极高可信度的说明">
            <a:extLst>
              <a:ext uri="{FF2B5EF4-FFF2-40B4-BE49-F238E27FC236}">
                <a16:creationId xmlns:a16="http://schemas.microsoft.com/office/drawing/2014/main" id="{9C02B7A4-D33A-4CB0-A6BF-EDD66F349A98}"/>
              </a:ext>
            </a:extLst>
          </p:cNvPr>
          <p:cNvPicPr>
            <a:picLocks noChangeAspect="1"/>
          </p:cNvPicPr>
          <p:nvPr/>
        </p:nvPicPr>
        <p:blipFill>
          <a:blip r:embed="rId5"/>
          <a:stretch>
            <a:fillRect/>
          </a:stretch>
        </p:blipFill>
        <p:spPr>
          <a:xfrm>
            <a:off x="2976886" y="3048492"/>
            <a:ext cx="2024986" cy="1687488"/>
          </a:xfrm>
          <a:prstGeom prst="rect">
            <a:avLst/>
          </a:prstGeom>
        </p:spPr>
      </p:pic>
      <p:pic>
        <p:nvPicPr>
          <p:cNvPr id="3" name="图片 2">
            <a:extLst>
              <a:ext uri="{FF2B5EF4-FFF2-40B4-BE49-F238E27FC236}">
                <a16:creationId xmlns:a16="http://schemas.microsoft.com/office/drawing/2014/main" id="{4F7D0E82-BB0A-48F0-B518-AD04FFD803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0601" y="3217033"/>
            <a:ext cx="2497124" cy="1710530"/>
          </a:xfrm>
          <a:prstGeom prst="rect">
            <a:avLst/>
          </a:prstGeom>
        </p:spPr>
      </p:pic>
    </p:spTree>
    <p:extLst>
      <p:ext uri="{BB962C8B-B14F-4D97-AF65-F5344CB8AC3E}">
        <p14:creationId xmlns:p14="http://schemas.microsoft.com/office/powerpoint/2010/main" val="2578506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426B240-632D-45C6-AED2-C96ACE56C238}"/>
              </a:ext>
            </a:extLst>
          </p:cNvPr>
          <p:cNvSpPr/>
          <p:nvPr/>
        </p:nvSpPr>
        <p:spPr>
          <a:xfrm>
            <a:off x="0" y="1283474"/>
            <a:ext cx="9144000" cy="719556"/>
          </a:xfrm>
          <a:prstGeom prst="rect">
            <a:avLst/>
          </a:prstGeom>
        </p:spPr>
        <p:txBody>
          <a:bodyPr wrap="square">
            <a:spAutoFit/>
          </a:bodyPr>
          <a:lstStyle/>
          <a:p>
            <a:pPr marL="0" marR="0" lvl="0" indent="0" algn="ctr" defTabSz="914400" rtl="0" eaLnBrk="1" fontAlgn="base" latinLnBrk="0" hangingPunct="1">
              <a:lnSpc>
                <a:spcPct val="200000"/>
              </a:lnSpc>
              <a:spcBef>
                <a:spcPct val="0"/>
              </a:spcBef>
              <a:spcAft>
                <a:spcPct val="0"/>
              </a:spcAft>
              <a:buClrTx/>
              <a:buSzTx/>
              <a:buFontTx/>
              <a:buNone/>
              <a:tabLst/>
              <a:defRPr/>
            </a:pP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创新实战：</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编写</a:t>
            </a: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300</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行左右</a:t>
            </a: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程序</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2" name="矩形 1">
            <a:extLst>
              <a:ext uri="{FF2B5EF4-FFF2-40B4-BE49-F238E27FC236}">
                <a16:creationId xmlns:a16="http://schemas.microsoft.com/office/drawing/2014/main" id="{E07045AD-6D39-42FA-95A5-F4EDB6DD0402}"/>
              </a:ext>
            </a:extLst>
          </p:cNvPr>
          <p:cNvSpPr/>
          <p:nvPr/>
        </p:nvSpPr>
        <p:spPr>
          <a:xfrm>
            <a:off x="683568" y="2283718"/>
            <a:ext cx="8275525" cy="2196883"/>
          </a:xfrm>
          <a:prstGeom prst="rect">
            <a:avLst/>
          </a:prstGeom>
        </p:spPr>
        <p:txBody>
          <a:bodyPr wrap="square">
            <a:spAutoFit/>
          </a:bodyPr>
          <a:lstStyle/>
          <a:p>
            <a:pPr lvl="0" algn="l">
              <a:lnSpc>
                <a:spcPct val="200000"/>
              </a:lnSpc>
              <a:defRPr/>
            </a:pP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创新哲学</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：创新驱动</a:t>
            </a:r>
            <a:r>
              <a:rPr lang="zh-CN" altLang="en-US" sz="2400" b="1" dirty="0">
                <a:latin typeface="微软雅黑" panose="020B0503020204020204" pitchFamily="34" charset="-122"/>
                <a:ea typeface="微软雅黑" panose="020B0503020204020204" pitchFamily="34" charset="-122"/>
                <a:cs typeface="Arial" charset="0"/>
              </a:rPr>
              <a:t>发展战略、中国制造</a:t>
            </a:r>
            <a:r>
              <a:rPr lang="en-US" altLang="zh-CN" sz="2400" b="1" dirty="0">
                <a:latin typeface="微软雅黑" panose="020B0503020204020204" pitchFamily="34" charset="-122"/>
                <a:ea typeface="微软雅黑" panose="020B0503020204020204" pitchFamily="34" charset="-122"/>
                <a:cs typeface="Arial" charset="0"/>
              </a:rPr>
              <a:t>2025</a:t>
            </a:r>
            <a:r>
              <a:rPr lang="zh-CN" altLang="en-US" sz="2400" b="1" dirty="0">
                <a:latin typeface="微软雅黑" panose="020B0503020204020204" pitchFamily="34" charset="-122"/>
                <a:ea typeface="微软雅黑" panose="020B0503020204020204" pitchFamily="34" charset="-122"/>
                <a:cs typeface="Arial" charset="0"/>
              </a:rPr>
              <a:t>、</a:t>
            </a:r>
            <a:r>
              <a:rPr lang="en-US" altLang="zh-CN" sz="2400" b="1" dirty="0">
                <a:latin typeface="微软雅黑" panose="020B0503020204020204" pitchFamily="34" charset="-122"/>
                <a:ea typeface="微软雅黑" panose="020B0503020204020204" pitchFamily="34" charset="-122"/>
                <a:cs typeface="Arial" charset="0"/>
              </a:rPr>
              <a:t>《</a:t>
            </a:r>
            <a:r>
              <a:rPr lang="zh-CN" altLang="en-US" sz="2400" b="1" dirty="0">
                <a:latin typeface="微软雅黑" panose="020B0503020204020204" pitchFamily="34" charset="-122"/>
                <a:ea typeface="微软雅黑" panose="020B0503020204020204" pitchFamily="34" charset="-122"/>
                <a:cs typeface="Arial" charset="0"/>
              </a:rPr>
              <a:t>必然</a:t>
            </a:r>
            <a:r>
              <a:rPr lang="en-US" altLang="zh-CN" sz="2400" b="1" dirty="0">
                <a:latin typeface="微软雅黑" panose="020B0503020204020204" pitchFamily="34" charset="-122"/>
                <a:ea typeface="微软雅黑" panose="020B0503020204020204" pitchFamily="34" charset="-122"/>
                <a:cs typeface="Arial" charset="0"/>
              </a:rPr>
              <a:t>》</a:t>
            </a:r>
          </a:p>
          <a:p>
            <a:pPr lvl="0" algn="l">
              <a:lnSpc>
                <a:spcPct val="200000"/>
              </a:lnSpc>
              <a:defRPr/>
            </a:pPr>
            <a:r>
              <a:rPr lang="en-US" altLang="zh-CN" sz="2400" b="1" dirty="0">
                <a:latin typeface="微软雅黑" panose="020B0503020204020204" pitchFamily="34" charset="-122"/>
                <a:ea typeface="微软雅黑" panose="020B0503020204020204" pitchFamily="34" charset="-122"/>
                <a:cs typeface="Arial" charset="0"/>
              </a:rPr>
              <a:t>                 </a:t>
            </a:r>
            <a:r>
              <a:rPr lang="zh-CN" altLang="en-US" sz="2400" b="1" dirty="0">
                <a:latin typeface="微软雅黑" panose="020B0503020204020204" pitchFamily="34" charset="-122"/>
                <a:ea typeface="微软雅黑" panose="020B0503020204020204" pitchFamily="34" charset="-122"/>
                <a:cs typeface="Arial" charset="0"/>
              </a:rPr>
              <a:t>大数据、人工智能、物联网、机器人、工业设计</a:t>
            </a:r>
            <a:endParaRPr lang="en-US" altLang="zh-CN" sz="2400" b="1" dirty="0">
              <a:latin typeface="微软雅黑" panose="020B0503020204020204" pitchFamily="34" charset="-122"/>
              <a:ea typeface="微软雅黑" panose="020B0503020204020204" pitchFamily="34" charset="-122"/>
              <a:cs typeface="Arial" charset="0"/>
            </a:endParaRPr>
          </a:p>
          <a:p>
            <a:pPr marL="0" marR="0" lvl="0" indent="0" algn="l" defTabSz="914400" rtl="0" eaLnBrk="1" fontAlgn="base" latinLnBrk="0" hangingPunct="1">
              <a:lnSpc>
                <a:spcPct val="2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计算生态</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to-be-discovered …</a:t>
            </a:r>
          </a:p>
        </p:txBody>
      </p:sp>
      <p:sp>
        <p:nvSpPr>
          <p:cNvPr id="5" name="Rectangle 12">
            <a:extLst>
              <a:ext uri="{FF2B5EF4-FFF2-40B4-BE49-F238E27FC236}">
                <a16:creationId xmlns:a16="http://schemas.microsoft.com/office/drawing/2014/main" id="{DF5A5EDF-23EF-4B8F-9757-EA093DEE67B9}"/>
              </a:ext>
            </a:extLst>
          </p:cNvPr>
          <p:cNvSpPr>
            <a:spLocks/>
          </p:cNvSpPr>
          <p:nvPr/>
        </p:nvSpPr>
        <p:spPr bwMode="auto">
          <a:xfrm>
            <a:off x="0" y="483518"/>
            <a:ext cx="9144000" cy="79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nchorCtr="0"/>
          <a:lstStyle/>
          <a:p>
            <a:pPr marL="0" marR="0" lvl="0" indent="0" algn="ctr" defTabSz="914400" rtl="0" eaLnBrk="1" fontAlgn="base" latinLnBrk="0" hangingPunct="1">
              <a:lnSpc>
                <a:spcPct val="70000"/>
              </a:lnSpc>
              <a:spcBef>
                <a:spcPct val="0"/>
              </a:spcBef>
              <a:spcAft>
                <a:spcPct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单元</a:t>
            </a:r>
            <a:r>
              <a:rPr lang="en-US" altLang="zh-CN" sz="4000" dirty="0">
                <a:latin typeface="微软雅黑" panose="020B0503020204020204" pitchFamily="34" charset="-122"/>
                <a:ea typeface="微软雅黑" panose="020B0503020204020204" pitchFamily="34" charset="-122"/>
                <a:cs typeface="Bebas Neue" charset="0"/>
                <a:sym typeface="Bebas Neue" charset="0"/>
              </a:rPr>
              <a:t>3</a:t>
            </a:r>
            <a:r>
              <a:rPr kumimoji="0" lang="en-US" altLang="zh-CN"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 </a:t>
            </a:r>
            <a:r>
              <a:rPr kumimoji="0" lang="zh-CN" alt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运用</a:t>
            </a:r>
            <a:r>
              <a:rPr kumimoji="0" lang="en-US" altLang="zh-CN"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Python</a:t>
            </a:r>
            <a:r>
              <a:rPr kumimoji="0" lang="zh-CN" alt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语言</a:t>
            </a:r>
            <a:endParaRPr kumimoji="0" 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spTree>
    <p:extLst>
      <p:ext uri="{BB962C8B-B14F-4D97-AF65-F5344CB8AC3E}">
        <p14:creationId xmlns:p14="http://schemas.microsoft.com/office/powerpoint/2010/main" val="1231216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arn(inVertical)">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arn(inVertical)">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6" name="Rectangle 12">
            <a:extLst>
              <a:ext uri="{FF2B5EF4-FFF2-40B4-BE49-F238E27FC236}">
                <a16:creationId xmlns:a16="http://schemas.microsoft.com/office/drawing/2014/main" id="{DF5A5EDF-23EF-4B8F-9757-EA093DEE67B9}"/>
              </a:ext>
            </a:extLst>
          </p:cNvPr>
          <p:cNvSpPr>
            <a:spLocks/>
          </p:cNvSpPr>
          <p:nvPr/>
        </p:nvSpPr>
        <p:spPr bwMode="auto">
          <a:xfrm>
            <a:off x="0" y="483518"/>
            <a:ext cx="9144000" cy="79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nchorCtr="0"/>
          <a:lstStyle/>
          <a:p>
            <a:pPr marL="0" marR="0" lvl="0" indent="0" algn="ctr" defTabSz="914400" rtl="0" eaLnBrk="1" fontAlgn="base" latinLnBrk="0" hangingPunct="1">
              <a:lnSpc>
                <a:spcPct val="70000"/>
              </a:lnSpc>
              <a:spcBef>
                <a:spcPct val="0"/>
              </a:spcBef>
              <a:spcAft>
                <a:spcPct val="0"/>
              </a:spcAft>
              <a:buClrTx/>
              <a:buSzTx/>
              <a:buFontTx/>
              <a:buNone/>
              <a:tabLst/>
              <a:defRPr/>
            </a:pPr>
            <a:r>
              <a:rPr lang="zh-CN" altLang="en-US" sz="4000" dirty="0">
                <a:latin typeface="微软雅黑" panose="020B0503020204020204" pitchFamily="34" charset="-122"/>
                <a:ea typeface="微软雅黑" panose="020B0503020204020204" pitchFamily="34" charset="-122"/>
                <a:cs typeface="Bebas Neue" charset="0"/>
                <a:sym typeface="Bebas Neue" charset="0"/>
              </a:rPr>
              <a:t>从理想到现实</a:t>
            </a:r>
            <a:endParaRPr kumimoji="0" 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pic>
        <p:nvPicPr>
          <p:cNvPr id="3" name="图片 2">
            <a:extLst>
              <a:ext uri="{FF2B5EF4-FFF2-40B4-BE49-F238E27FC236}">
                <a16:creationId xmlns:a16="http://schemas.microsoft.com/office/drawing/2014/main" id="{122E3206-6B26-4062-95D2-DBC05A44F967}"/>
              </a:ext>
            </a:extLst>
          </p:cNvPr>
          <p:cNvPicPr>
            <a:picLocks noChangeAspect="1"/>
          </p:cNvPicPr>
          <p:nvPr/>
        </p:nvPicPr>
        <p:blipFill>
          <a:blip r:embed="rId3"/>
          <a:stretch>
            <a:fillRect/>
          </a:stretch>
        </p:blipFill>
        <p:spPr>
          <a:xfrm>
            <a:off x="971600" y="1287852"/>
            <a:ext cx="7272808" cy="3636404"/>
          </a:xfrm>
          <a:prstGeom prst="rect">
            <a:avLst/>
          </a:prstGeom>
        </p:spPr>
      </p:pic>
    </p:spTree>
    <p:extLst>
      <p:ext uri="{BB962C8B-B14F-4D97-AF65-F5344CB8AC3E}">
        <p14:creationId xmlns:p14="http://schemas.microsoft.com/office/powerpoint/2010/main" val="1511046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pic>
        <p:nvPicPr>
          <p:cNvPr id="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059582"/>
            <a:ext cx="4968552" cy="298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Freeform 14"/>
          <p:cNvSpPr>
            <a:spLocks/>
          </p:cNvSpPr>
          <p:nvPr/>
        </p:nvSpPr>
        <p:spPr bwMode="auto">
          <a:xfrm>
            <a:off x="4575842" y="3287228"/>
            <a:ext cx="0" cy="2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solidFill>
            <a:srgbClr val="F692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Gill Sans" charset="0"/>
              <a:sym typeface="Gill Sans" charset="0"/>
            </a:endParaRPr>
          </a:p>
        </p:txBody>
      </p:sp>
      <p:sp>
        <p:nvSpPr>
          <p:cNvPr id="21" name="Freeform 15"/>
          <p:cNvSpPr>
            <a:spLocks/>
          </p:cNvSpPr>
          <p:nvPr/>
        </p:nvSpPr>
        <p:spPr bwMode="auto">
          <a:xfrm>
            <a:off x="4575048" y="3287228"/>
            <a:ext cx="1588" cy="2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1" y="0"/>
                  <a:pt x="1" y="0"/>
                  <a:pt x="0" y="0"/>
                </a:cubicBezTo>
                <a:close/>
              </a:path>
            </a:pathLst>
          </a:custGeom>
          <a:solidFill>
            <a:srgbClr val="F692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Gill Sans" charset="0"/>
              <a:sym typeface="Gill Sans" charset="0"/>
            </a:endParaRPr>
          </a:p>
        </p:txBody>
      </p:sp>
      <p:sp>
        <p:nvSpPr>
          <p:cNvPr id="13" name="Rectangle 1"/>
          <p:cNvSpPr>
            <a:spLocks/>
          </p:cNvSpPr>
          <p:nvPr/>
        </p:nvSpPr>
        <p:spPr bwMode="auto">
          <a:xfrm>
            <a:off x="0" y="2036729"/>
            <a:ext cx="9144000" cy="102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课前准备</a:t>
            </a:r>
            <a:endParaRPr kumimoji="0" lang="en-US" sz="4000" b="0" i="0" u="none" strike="noStrike" kern="1200" cap="none" spc="0" normalizeH="0" baseline="0" noProof="0" dirty="0">
              <a:ln>
                <a:noFill/>
              </a:ln>
              <a:solidFill>
                <a:srgbClr val="FF931A"/>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pic>
        <p:nvPicPr>
          <p:cNvPr id="9" name="图片 8">
            <a:extLst>
              <a:ext uri="{FF2B5EF4-FFF2-40B4-BE49-F238E27FC236}">
                <a16:creationId xmlns:a16="http://schemas.microsoft.com/office/drawing/2014/main" id="{B32ECC74-1854-4870-9A9A-25B6E787A29F}"/>
              </a:ext>
            </a:extLst>
          </p:cNvPr>
          <p:cNvPicPr>
            <a:picLocks noChangeAspect="1"/>
          </p:cNvPicPr>
          <p:nvPr/>
        </p:nvPicPr>
        <p:blipFill>
          <a:blip r:embed="rId3">
            <a:lum bright="70000" contrast="-70000"/>
          </a:blip>
          <a:stretch>
            <a:fillRect/>
          </a:stretch>
        </p:blipFill>
        <p:spPr>
          <a:xfrm>
            <a:off x="5870608" y="4763585"/>
            <a:ext cx="1187624" cy="281081"/>
          </a:xfrm>
          <a:prstGeom prst="rect">
            <a:avLst/>
          </a:prstGeom>
        </p:spPr>
      </p:pic>
    </p:spTree>
    <p:extLst>
      <p:ext uri="{BB962C8B-B14F-4D97-AF65-F5344CB8AC3E}">
        <p14:creationId xmlns:p14="http://schemas.microsoft.com/office/powerpoint/2010/main" val="3238239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6" name="Rectangle 12">
            <a:extLst>
              <a:ext uri="{FF2B5EF4-FFF2-40B4-BE49-F238E27FC236}">
                <a16:creationId xmlns:a16="http://schemas.microsoft.com/office/drawing/2014/main" id="{216F312B-0CC2-49F3-88E7-5158E28994CE}"/>
              </a:ext>
            </a:extLst>
          </p:cNvPr>
          <p:cNvSpPr>
            <a:spLocks/>
          </p:cNvSpPr>
          <p:nvPr/>
        </p:nvSpPr>
        <p:spPr bwMode="auto">
          <a:xfrm>
            <a:off x="0" y="483518"/>
            <a:ext cx="9144000" cy="79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nchorCtr="0"/>
          <a:lstStyle/>
          <a:p>
            <a:pPr marL="0" marR="0" lvl="0" indent="0" algn="ctr" defTabSz="914400" rtl="0" eaLnBrk="1" fontAlgn="base" latinLnBrk="0" hangingPunct="1">
              <a:lnSpc>
                <a:spcPct val="70000"/>
              </a:lnSpc>
              <a:spcBef>
                <a:spcPct val="0"/>
              </a:spcBef>
              <a:spcAft>
                <a:spcPct val="0"/>
              </a:spcAft>
              <a:buClrTx/>
              <a:buSzTx/>
              <a:buFontTx/>
              <a:buNone/>
              <a:tabLst/>
              <a:defRPr/>
            </a:pPr>
            <a:r>
              <a:rPr lang="zh-CN" altLang="en-US" sz="4000" dirty="0">
                <a:latin typeface="微软雅黑" panose="020B0503020204020204" pitchFamily="34" charset="-122"/>
                <a:ea typeface="微软雅黑" panose="020B0503020204020204" pitchFamily="34" charset="-122"/>
                <a:cs typeface="Bebas Neue" charset="0"/>
                <a:sym typeface="Bebas Neue" charset="0"/>
              </a:rPr>
              <a:t>慕课堂 微信小程序（供教师使用）</a:t>
            </a:r>
            <a:endParaRPr kumimoji="0" 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pic>
        <p:nvPicPr>
          <p:cNvPr id="2" name="图片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50515" y="1394444"/>
            <a:ext cx="1656184" cy="3435048"/>
          </a:xfrm>
          <a:prstGeom prst="rect">
            <a:avLst/>
          </a:prstGeom>
          <a:ln>
            <a:solidFill>
              <a:srgbClr val="00B050"/>
            </a:solidFill>
          </a:ln>
        </p:spPr>
      </p:pic>
      <p:pic>
        <p:nvPicPr>
          <p:cNvPr id="4" name="图片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8517" y="1274842"/>
            <a:ext cx="1656184" cy="3435048"/>
          </a:xfrm>
          <a:prstGeom prst="rect">
            <a:avLst/>
          </a:prstGeom>
          <a:ln>
            <a:solidFill>
              <a:srgbClr val="00B050"/>
            </a:solidFill>
          </a:ln>
        </p:spPr>
      </p:pic>
      <p:sp>
        <p:nvSpPr>
          <p:cNvPr id="5" name="矩形 4"/>
          <p:cNvSpPr/>
          <p:nvPr/>
        </p:nvSpPr>
        <p:spPr bwMode="auto">
          <a:xfrm>
            <a:off x="224020" y="3723878"/>
            <a:ext cx="1872208" cy="288032"/>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矩形 6"/>
          <p:cNvSpPr/>
          <p:nvPr/>
        </p:nvSpPr>
        <p:spPr bwMode="auto">
          <a:xfrm>
            <a:off x="1187624" y="4564091"/>
            <a:ext cx="360040" cy="327309"/>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矩形 7"/>
          <p:cNvSpPr/>
          <p:nvPr/>
        </p:nvSpPr>
        <p:spPr bwMode="auto">
          <a:xfrm>
            <a:off x="3871418" y="1526005"/>
            <a:ext cx="327309" cy="238043"/>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9" name="图片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88024" y="1419622"/>
            <a:ext cx="1655191" cy="3432988"/>
          </a:xfrm>
          <a:prstGeom prst="rect">
            <a:avLst/>
          </a:prstGeom>
          <a:ln>
            <a:solidFill>
              <a:srgbClr val="00B050"/>
            </a:solidFill>
          </a:ln>
        </p:spPr>
      </p:pic>
      <p:sp>
        <p:nvSpPr>
          <p:cNvPr id="10" name="矩形 9"/>
          <p:cNvSpPr/>
          <p:nvPr/>
        </p:nvSpPr>
        <p:spPr bwMode="auto">
          <a:xfrm>
            <a:off x="4788024" y="1995686"/>
            <a:ext cx="576064" cy="238043"/>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图片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20272" y="1419622"/>
            <a:ext cx="1736750" cy="3432988"/>
          </a:xfrm>
          <a:prstGeom prst="rect">
            <a:avLst/>
          </a:prstGeom>
          <a:ln>
            <a:solidFill>
              <a:srgbClr val="00B050"/>
            </a:solidFill>
          </a:ln>
        </p:spPr>
      </p:pic>
      <p:sp>
        <p:nvSpPr>
          <p:cNvPr id="12" name="矩形 11"/>
          <p:cNvSpPr/>
          <p:nvPr/>
        </p:nvSpPr>
        <p:spPr bwMode="auto">
          <a:xfrm>
            <a:off x="7037726" y="1993623"/>
            <a:ext cx="1719295" cy="722143"/>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右箭头 12"/>
          <p:cNvSpPr/>
          <p:nvPr/>
        </p:nvSpPr>
        <p:spPr bwMode="auto">
          <a:xfrm>
            <a:off x="2195736" y="2931790"/>
            <a:ext cx="216024" cy="288032"/>
          </a:xfrm>
          <a:prstGeom prst="rightArrow">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右箭头 13"/>
          <p:cNvSpPr/>
          <p:nvPr/>
        </p:nvSpPr>
        <p:spPr bwMode="auto">
          <a:xfrm>
            <a:off x="4391484" y="2931790"/>
            <a:ext cx="216024" cy="288032"/>
          </a:xfrm>
          <a:prstGeom prst="rightArrow">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 name="右箭头 14"/>
          <p:cNvSpPr/>
          <p:nvPr/>
        </p:nvSpPr>
        <p:spPr bwMode="auto">
          <a:xfrm>
            <a:off x="6628000" y="2928658"/>
            <a:ext cx="216024" cy="288032"/>
          </a:xfrm>
          <a:prstGeom prst="rightArrow">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252009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32090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516" y="627534"/>
            <a:ext cx="2183608" cy="1104282"/>
          </a:xfrm>
          <a:prstGeom prst="rect">
            <a:avLst/>
          </a:prstGeom>
        </p:spPr>
      </p:pic>
      <p:sp>
        <p:nvSpPr>
          <p:cNvPr id="3" name="矩形 2">
            <a:extLst>
              <a:ext uri="{FF2B5EF4-FFF2-40B4-BE49-F238E27FC236}">
                <a16:creationId xmlns:a16="http://schemas.microsoft.com/office/drawing/2014/main" id="{A000EEDB-C82B-42FF-A63D-0F8A375C56F3}"/>
              </a:ext>
            </a:extLst>
          </p:cNvPr>
          <p:cNvSpPr/>
          <p:nvPr/>
        </p:nvSpPr>
        <p:spPr>
          <a:xfrm>
            <a:off x="0" y="1888130"/>
            <a:ext cx="9144000" cy="581057"/>
          </a:xfrm>
          <a:prstGeom prst="rect">
            <a:avLst/>
          </a:prstGeom>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http://ncre.neea.edu.cn</a:t>
            </a:r>
            <a:endPar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6" name="矩形 5">
            <a:extLst>
              <a:ext uri="{FF2B5EF4-FFF2-40B4-BE49-F238E27FC236}">
                <a16:creationId xmlns:a16="http://schemas.microsoft.com/office/drawing/2014/main" id="{B5E84F4D-CA17-44A8-A954-3D302E4CE5FB}"/>
              </a:ext>
            </a:extLst>
          </p:cNvPr>
          <p:cNvSpPr/>
          <p:nvPr/>
        </p:nvSpPr>
        <p:spPr>
          <a:xfrm>
            <a:off x="1835696" y="810343"/>
            <a:ext cx="7380312" cy="738664"/>
          </a:xfrm>
          <a:prstGeom prst="rect">
            <a:avLst/>
          </a:prstGeom>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Arial" charset="0"/>
                <a:sym typeface="Gill Sans" charset="0"/>
              </a:rPr>
              <a:t>全国计算机等级考试二级 </a:t>
            </a:r>
            <a:r>
              <a:rPr kumimoji="0" lang="en-US" altLang="zh-CN" sz="2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Arial" charset="0"/>
                <a:sym typeface="Gill Sans" charset="0"/>
              </a:rPr>
              <a:t>科目</a:t>
            </a:r>
          </a:p>
        </p:txBody>
      </p:sp>
      <p:sp>
        <p:nvSpPr>
          <p:cNvPr id="7" name="矩形 6">
            <a:extLst>
              <a:ext uri="{FF2B5EF4-FFF2-40B4-BE49-F238E27FC236}">
                <a16:creationId xmlns:a16="http://schemas.microsoft.com/office/drawing/2014/main" id="{B5E84F4D-CA17-44A8-A954-3D302E4CE5FB}"/>
              </a:ext>
            </a:extLst>
          </p:cNvPr>
          <p:cNvSpPr/>
          <p:nvPr/>
        </p:nvSpPr>
        <p:spPr>
          <a:xfrm>
            <a:off x="251520" y="2787774"/>
            <a:ext cx="8712967" cy="1938992"/>
          </a:xfrm>
          <a:prstGeom prst="rect">
            <a:avLst/>
          </a:prstGeom>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Arial" charset="0"/>
                <a:sym typeface="Gill Sans" charset="0"/>
              </a:rPr>
              <a:t>全国计算机等级考试（简称</a:t>
            </a:r>
            <a:r>
              <a:rPr kumimoji="0" lang="en-US" altLang="zh-CN"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Arial" charset="0"/>
                <a:sym typeface="Gill Sans" charset="0"/>
              </a:rPr>
              <a:t>NCRE</a:t>
            </a:r>
            <a:r>
              <a:rPr kumimoji="0" lang="zh-CN" altLang="en-US"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Arial" charset="0"/>
                <a:sym typeface="Gill Sans" charset="0"/>
              </a:rPr>
              <a:t>）是由教育部批准</a:t>
            </a:r>
            <a:r>
              <a:rPr lang="zh-CN" altLang="en-US" sz="2000" b="1" dirty="0">
                <a:solidFill>
                  <a:srgbClr val="000000">
                    <a:lumMod val="75000"/>
                    <a:lumOff val="25000"/>
                  </a:srgbClr>
                </a:solidFill>
                <a:latin typeface="微软雅黑" panose="020B0503020204020204" pitchFamily="34" charset="-122"/>
                <a:ea typeface="微软雅黑" panose="020B0503020204020204" pitchFamily="34" charset="-122"/>
                <a:cs typeface="Arial" charset="0"/>
              </a:rPr>
              <a:t>、</a:t>
            </a:r>
            <a:r>
              <a:rPr kumimoji="0" lang="zh-CN" altLang="en-US"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Arial" charset="0"/>
                <a:sym typeface="Gill Sans" charset="0"/>
              </a:rPr>
              <a:t>教育部考试中心主办，面向社会用于考查计算机应用知识与技能的全国性计算机水平考试体系。</a:t>
            </a:r>
            <a:endParaRPr kumimoji="0" lang="en-US" altLang="zh-CN"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Arial" charset="0"/>
                <a:sym typeface="Gill Sans" charset="0"/>
              </a:rPr>
              <a:t>二级</a:t>
            </a:r>
            <a:r>
              <a:rPr kumimoji="0" lang="en-US" altLang="zh-CN"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Arial" charset="0"/>
                <a:sym typeface="Gill Sans" charset="0"/>
              </a:rPr>
              <a:t>语言科目在 </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charset="0"/>
                <a:sym typeface="Gill Sans" charset="0"/>
              </a:rPr>
              <a:t>2018</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charset="0"/>
                <a:sym typeface="Gill Sans" charset="0"/>
              </a:rPr>
              <a:t>年</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charset="0"/>
                <a:sym typeface="Gill Sans" charset="0"/>
              </a:rPr>
              <a:t>9</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charset="0"/>
                <a:sym typeface="Gill Sans" charset="0"/>
              </a:rPr>
              <a:t>月 </a:t>
            </a:r>
            <a:r>
              <a:rPr lang="zh-CN" altLang="en-US" sz="2000" b="1" dirty="0">
                <a:solidFill>
                  <a:srgbClr val="000000">
                    <a:lumMod val="75000"/>
                    <a:lumOff val="25000"/>
                  </a:srgbClr>
                </a:solidFill>
                <a:latin typeface="微软雅黑" panose="020B0503020204020204" pitchFamily="34" charset="-122"/>
                <a:ea typeface="微软雅黑" panose="020B0503020204020204" pitchFamily="34" charset="-122"/>
                <a:cs typeface="Arial" charset="0"/>
              </a:rPr>
              <a:t>首次设立并开展考试</a:t>
            </a:r>
            <a:endParaRPr kumimoji="0" lang="en-US" altLang="zh-CN"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Arial" charset="0"/>
                <a:sym typeface="Gill Sans" charset="0"/>
              </a:rPr>
              <a:t>异常火爆，快去报名试试吧！</a:t>
            </a:r>
          </a:p>
        </p:txBody>
      </p:sp>
    </p:spTree>
    <p:extLst>
      <p:ext uri="{BB962C8B-B14F-4D97-AF65-F5344CB8AC3E}">
        <p14:creationId xmlns:p14="http://schemas.microsoft.com/office/powerpoint/2010/main" val="2043680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20" name="Freeform 14"/>
          <p:cNvSpPr>
            <a:spLocks/>
          </p:cNvSpPr>
          <p:nvPr/>
        </p:nvSpPr>
        <p:spPr bwMode="auto">
          <a:xfrm>
            <a:off x="4575842" y="3287228"/>
            <a:ext cx="0" cy="2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solidFill>
            <a:srgbClr val="F692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Gill Sans" charset="0"/>
              <a:sym typeface="Gill Sans" charset="0"/>
            </a:endParaRPr>
          </a:p>
        </p:txBody>
      </p:sp>
      <p:sp>
        <p:nvSpPr>
          <p:cNvPr id="21" name="Freeform 15"/>
          <p:cNvSpPr>
            <a:spLocks/>
          </p:cNvSpPr>
          <p:nvPr/>
        </p:nvSpPr>
        <p:spPr bwMode="auto">
          <a:xfrm>
            <a:off x="4575048" y="3287228"/>
            <a:ext cx="1588" cy="2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1" y="0"/>
                  <a:pt x="1" y="0"/>
                  <a:pt x="0" y="0"/>
                </a:cubicBezTo>
                <a:close/>
              </a:path>
            </a:pathLst>
          </a:custGeom>
          <a:solidFill>
            <a:srgbClr val="F692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Gill Sans" charset="0"/>
              <a:sym typeface="Gill Sans" charset="0"/>
            </a:endParaRPr>
          </a:p>
        </p:txBody>
      </p:sp>
      <p:sp>
        <p:nvSpPr>
          <p:cNvPr id="10" name="矩形 9">
            <a:extLst>
              <a:ext uri="{FF2B5EF4-FFF2-40B4-BE49-F238E27FC236}">
                <a16:creationId xmlns:a16="http://schemas.microsoft.com/office/drawing/2014/main" id="{6E70C055-C2B7-4267-B947-D4482A3DF186}"/>
              </a:ext>
            </a:extLst>
          </p:cNvPr>
          <p:cNvSpPr/>
          <p:nvPr/>
        </p:nvSpPr>
        <p:spPr>
          <a:xfrm>
            <a:off x="-900608" y="123478"/>
            <a:ext cx="4155406" cy="468270"/>
          </a:xfrm>
          <a:prstGeom prst="rect">
            <a:avLst/>
          </a:prstGeom>
        </p:spPr>
        <p:txBody>
          <a:bodyPr wrap="square">
            <a:spAutoFit/>
          </a:bodyPr>
          <a:lstStyle/>
          <a:p>
            <a:pPr>
              <a:lnSpc>
                <a:spcPct val="150000"/>
              </a:lnSpc>
              <a:defRPr/>
            </a:pPr>
            <a:r>
              <a:rPr kumimoji="0" lang="en-US" altLang="zh-CN" sz="1800" b="1" i="0" u="none" strike="noStrike" kern="1200" cap="none" spc="0" normalizeH="0" baseline="0" noProof="0" dirty="0">
                <a:ln>
                  <a:noFill/>
                </a:ln>
                <a:solidFill>
                  <a:srgbClr val="1C86EF"/>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Bebas Neue" charset="0"/>
              </a:rPr>
              <a:t>Python</a:t>
            </a:r>
            <a:r>
              <a:rPr kumimoji="0" lang="zh-CN" altLang="en-US" sz="1800" b="1" i="0" u="none" strike="noStrike" kern="1200" cap="none" spc="0" normalizeH="0" baseline="0" noProof="0" dirty="0">
                <a:ln>
                  <a:noFill/>
                </a:ln>
                <a:solidFill>
                  <a:srgbClr val="1C86EF"/>
                </a:solidFill>
                <a:effectLst/>
                <a:uLnTx/>
                <a:uFillTx/>
                <a:latin typeface="微软雅黑" panose="020B0503020204020204" pitchFamily="34" charset="-122"/>
                <a:ea typeface="微软雅黑" panose="020B0503020204020204" pitchFamily="34" charset="-122"/>
                <a:cs typeface="Bebas Neue" charset="0"/>
                <a:sym typeface="Bebas Neue" charset="0"/>
              </a:rPr>
              <a:t>程序设计导学</a:t>
            </a:r>
            <a:endParaRPr kumimoji="0" lang="zh-CN" altLang="en-US" sz="1800" b="1" i="0" u="none" strike="noStrike" kern="1200" cap="none" spc="0" normalizeH="0" baseline="0" noProof="0" dirty="0">
              <a:ln>
                <a:noFill/>
              </a:ln>
              <a:solidFill>
                <a:srgbClr val="1C86EF"/>
              </a:solidFill>
              <a:effectLst/>
              <a:uLnTx/>
              <a:uFillTx/>
              <a:latin typeface="微软雅黑" panose="020B0503020204020204" pitchFamily="34" charset="-122"/>
              <a:ea typeface="微软雅黑" panose="020B0503020204020204" pitchFamily="34" charset="-122"/>
              <a:sym typeface="Gill Sans" charset="0"/>
            </a:endParaRPr>
          </a:p>
        </p:txBody>
      </p:sp>
      <p:pic>
        <p:nvPicPr>
          <p:cNvPr id="1026" name="Picture 2">
            <a:extLst>
              <a:ext uri="{FF2B5EF4-FFF2-40B4-BE49-F238E27FC236}">
                <a16:creationId xmlns:a16="http://schemas.microsoft.com/office/drawing/2014/main" id="{85FC2799-1A29-B5C8-D000-739284A5C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0188"/>
            <a:ext cx="9144000" cy="468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779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573085BD-72F8-4D20-AFAD-F9F09B03F589}"/>
              </a:ext>
            </a:extLst>
          </p:cNvPr>
          <p:cNvSpPr/>
          <p:nvPr/>
        </p:nvSpPr>
        <p:spPr>
          <a:xfrm>
            <a:off x="464034" y="2067694"/>
            <a:ext cx="8280920" cy="2529923"/>
          </a:xfrm>
          <a:prstGeom prst="rect">
            <a:avLst/>
          </a:prstGeom>
        </p:spPr>
        <p:txBody>
          <a:bodyPr wrap="square">
            <a:spAutoFit/>
          </a:bodyPr>
          <a:lstStyle/>
          <a:p>
            <a:pPr marL="0" marR="0" lvl="0" indent="0" algn="l" defTabSz="914400" rtl="0" eaLnBrk="1" fontAlgn="base" latinLnBrk="0" hangingPunct="1">
              <a:lnSpc>
                <a:spcPct val="2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3.7.3</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版本开始，</a:t>
            </a:r>
            <a:r>
              <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官方文档有了中文版，快去看看吧，能看英文版更好</a:t>
            </a: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2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鉴于官方文档并非教程，而是技术手册，可以阅读但请注意：</a:t>
            </a: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685800" marR="0" lvl="2" indent="-342900" algn="l" defTabSz="914400" rtl="0" eaLnBrk="1" fontAlgn="base" latinLnBrk="0" hangingPunct="1">
              <a:lnSpc>
                <a:spcPct val="180000"/>
              </a:lnSpc>
              <a:spcBef>
                <a:spcPct val="0"/>
              </a:spcBef>
              <a:spcAft>
                <a:spcPct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charset="0"/>
                <a:sym typeface="Gill Sans" charset="0"/>
              </a:rPr>
              <a:t> 不建议</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初学者阅读，技术手册中包含较多背景知识，阅读要求较高</a:t>
            </a:r>
            <a:endParaRPr kumimoji="0" lang="en-US" altLang="zh-CN"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685800" marR="0" lvl="2" indent="-342900" algn="l" defTabSz="914400" rtl="0" eaLnBrk="1" fontAlgn="base" latinLnBrk="0" hangingPunct="1">
              <a:lnSpc>
                <a:spcPct val="180000"/>
              </a:lnSpc>
              <a:spcBef>
                <a:spcPct val="0"/>
              </a:spcBef>
              <a:spcAft>
                <a:spcPct val="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charset="0"/>
                <a:sym typeface="Gill Sans" charset="0"/>
              </a:rPr>
              <a:t>不建议</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作为教程学习，官方文档未考虑认知规律，缺少实例，跟学进展会比较慢</a:t>
            </a:r>
            <a:endParaRPr kumimoji="0" lang="en-US" altLang="zh-CN"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685800" marR="0" lvl="2" indent="-342900" algn="l" defTabSz="914400" rtl="0" eaLnBrk="1" fontAlgn="base" latinLnBrk="0" hangingPunct="1">
              <a:lnSpc>
                <a:spcPct val="180000"/>
              </a:lnSpc>
              <a:spcBef>
                <a:spcPct val="0"/>
              </a:spcBef>
              <a:spcAft>
                <a:spcPct val="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charset="0"/>
                <a:sym typeface="Gill Sans" charset="0"/>
              </a:rPr>
              <a:t>建议</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作为某些疑惑内容深入理解和查阅的工具手册，与字典用法相似</a:t>
            </a:r>
            <a:endParaRPr kumimoji="0" lang="zh-CN" altLang="en-US" sz="1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5" name="矩形 4">
            <a:extLst>
              <a:ext uri="{FF2B5EF4-FFF2-40B4-BE49-F238E27FC236}">
                <a16:creationId xmlns:a16="http://schemas.microsoft.com/office/drawing/2014/main" id="{723267B3-2597-4518-9DC5-DA86DE11EC87}"/>
              </a:ext>
            </a:extLst>
          </p:cNvPr>
          <p:cNvSpPr/>
          <p:nvPr/>
        </p:nvSpPr>
        <p:spPr>
          <a:xfrm>
            <a:off x="0" y="566210"/>
            <a:ext cx="9144000" cy="738664"/>
          </a:xfrm>
          <a:prstGeom prst="rect">
            <a:avLst/>
          </a:prstGeom>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Arial" charset="0"/>
                <a:sym typeface="Gill Sans" charset="0"/>
              </a:rPr>
              <a:t>如何使用</a:t>
            </a:r>
            <a:r>
              <a:rPr kumimoji="0" lang="en-US" altLang="zh-CN" sz="2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Arial" charset="0"/>
                <a:sym typeface="Gill Sans" charset="0"/>
              </a:rPr>
              <a:t>官方文档？</a:t>
            </a:r>
          </a:p>
        </p:txBody>
      </p:sp>
      <p:sp>
        <p:nvSpPr>
          <p:cNvPr id="4" name="矩形 3">
            <a:extLst>
              <a:ext uri="{FF2B5EF4-FFF2-40B4-BE49-F238E27FC236}">
                <a16:creationId xmlns:a16="http://schemas.microsoft.com/office/drawing/2014/main" id="{A000EEDB-C82B-42FF-A63D-0F8A375C56F3}"/>
              </a:ext>
            </a:extLst>
          </p:cNvPr>
          <p:cNvSpPr/>
          <p:nvPr/>
        </p:nvSpPr>
        <p:spPr>
          <a:xfrm>
            <a:off x="32494" y="1419622"/>
            <a:ext cx="9144000" cy="458908"/>
          </a:xfrm>
          <a:prstGeom prst="rect">
            <a:avLst/>
          </a:prstGeom>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https://docs.python.org/zh-cn/3/</a:t>
            </a:r>
            <a:endParaRPr kumimoji="0" lang="zh-CN" altLang="en-US" sz="1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7" name="文本框 6">
            <a:extLst>
              <a:ext uri="{FF2B5EF4-FFF2-40B4-BE49-F238E27FC236}">
                <a16:creationId xmlns:a16="http://schemas.microsoft.com/office/drawing/2014/main" id="{524B7D5C-FFA3-45C3-4CBC-A9EFD72FAFCE}"/>
              </a:ext>
            </a:extLst>
          </p:cNvPr>
          <p:cNvSpPr txBox="1"/>
          <p:nvPr/>
        </p:nvSpPr>
        <p:spPr>
          <a:xfrm>
            <a:off x="1475656" y="1851670"/>
            <a:ext cx="6192688" cy="415498"/>
          </a:xfrm>
          <a:prstGeom prst="rect">
            <a:avLst/>
          </a:prstGeom>
          <a:noFill/>
        </p:spPr>
        <p:txBody>
          <a:bodyPr wrap="square">
            <a:spAutoFit/>
          </a:bodyPr>
          <a:lstStyle/>
          <a:p>
            <a:r>
              <a:rPr lang="en-US" altLang="zh-CN" b="1" i="0" dirty="0">
                <a:solidFill>
                  <a:srgbClr val="FF0000"/>
                </a:solidFill>
                <a:effectLst/>
                <a:highlight>
                  <a:srgbClr val="FFFFFF"/>
                </a:highlight>
                <a:latin typeface="黑体" panose="02010609060101010101" pitchFamily="49" charset="-122"/>
                <a:ea typeface="黑体" panose="02010609060101010101" pitchFamily="49" charset="-122"/>
              </a:rPr>
              <a:t>Python 3.12 </a:t>
            </a:r>
            <a:r>
              <a:rPr lang="zh-CN" altLang="en-US" b="1" i="0" dirty="0">
                <a:solidFill>
                  <a:srgbClr val="FF0000"/>
                </a:solidFill>
                <a:effectLst/>
                <a:highlight>
                  <a:srgbClr val="FFFFFF"/>
                </a:highlight>
                <a:latin typeface="黑体" panose="02010609060101010101" pitchFamily="49" charset="-122"/>
                <a:ea typeface="黑体" panose="02010609060101010101" pitchFamily="49" charset="-122"/>
              </a:rPr>
              <a:t>已于 </a:t>
            </a:r>
            <a:r>
              <a:rPr lang="en-US" altLang="zh-CN" b="1" i="0" dirty="0">
                <a:solidFill>
                  <a:srgbClr val="FF0000"/>
                </a:solidFill>
                <a:effectLst/>
                <a:highlight>
                  <a:srgbClr val="FFFFFF"/>
                </a:highlight>
                <a:latin typeface="黑体" panose="02010609060101010101" pitchFamily="49" charset="-122"/>
                <a:ea typeface="黑体" panose="02010609060101010101" pitchFamily="49" charset="-122"/>
              </a:rPr>
              <a:t>2023 </a:t>
            </a:r>
            <a:r>
              <a:rPr lang="zh-CN" altLang="en-US" b="1" i="0" dirty="0">
                <a:solidFill>
                  <a:srgbClr val="FF0000"/>
                </a:solidFill>
                <a:effectLst/>
                <a:highlight>
                  <a:srgbClr val="FFFFFF"/>
                </a:highlight>
                <a:latin typeface="黑体" panose="02010609060101010101" pitchFamily="49" charset="-122"/>
                <a:ea typeface="黑体" panose="02010609060101010101" pitchFamily="49" charset="-122"/>
              </a:rPr>
              <a:t>年 </a:t>
            </a:r>
            <a:r>
              <a:rPr lang="en-US" altLang="zh-CN" b="1" i="0" dirty="0">
                <a:solidFill>
                  <a:srgbClr val="FF0000"/>
                </a:solidFill>
                <a:effectLst/>
                <a:highlight>
                  <a:srgbClr val="FFFFFF"/>
                </a:highlight>
                <a:latin typeface="黑体" panose="02010609060101010101" pitchFamily="49" charset="-122"/>
                <a:ea typeface="黑体" panose="02010609060101010101" pitchFamily="49" charset="-122"/>
              </a:rPr>
              <a:t>10 </a:t>
            </a:r>
            <a:r>
              <a:rPr lang="zh-CN" altLang="en-US" b="1" i="0" dirty="0">
                <a:solidFill>
                  <a:srgbClr val="FF0000"/>
                </a:solidFill>
                <a:effectLst/>
                <a:highlight>
                  <a:srgbClr val="FFFFFF"/>
                </a:highlight>
                <a:latin typeface="黑体" panose="02010609060101010101" pitchFamily="49" charset="-122"/>
                <a:ea typeface="黑体" panose="02010609060101010101" pitchFamily="49" charset="-122"/>
              </a:rPr>
              <a:t>月 </a:t>
            </a:r>
            <a:r>
              <a:rPr lang="en-US" altLang="zh-CN" b="1" i="0" dirty="0">
                <a:solidFill>
                  <a:srgbClr val="FF0000"/>
                </a:solidFill>
                <a:effectLst/>
                <a:highlight>
                  <a:srgbClr val="FFFFFF"/>
                </a:highlight>
                <a:latin typeface="黑体" panose="02010609060101010101" pitchFamily="49" charset="-122"/>
                <a:ea typeface="黑体" panose="02010609060101010101" pitchFamily="49" charset="-122"/>
              </a:rPr>
              <a:t>2 </a:t>
            </a:r>
            <a:r>
              <a:rPr lang="zh-CN" altLang="en-US" b="1" i="0" dirty="0">
                <a:solidFill>
                  <a:srgbClr val="FF0000"/>
                </a:solidFill>
                <a:effectLst/>
                <a:highlight>
                  <a:srgbClr val="FFFFFF"/>
                </a:highlight>
                <a:latin typeface="黑体" panose="02010609060101010101" pitchFamily="49" charset="-122"/>
                <a:ea typeface="黑体" panose="02010609060101010101" pitchFamily="49" charset="-122"/>
              </a:rPr>
              <a:t>日发布</a:t>
            </a:r>
            <a:endParaRPr lang="zh-CN" altLang="en-US"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91772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573085BD-72F8-4D20-AFAD-F9F09B03F589}"/>
              </a:ext>
            </a:extLst>
          </p:cNvPr>
          <p:cNvSpPr/>
          <p:nvPr/>
        </p:nvSpPr>
        <p:spPr>
          <a:xfrm>
            <a:off x="611560" y="2061845"/>
            <a:ext cx="8133394" cy="2529923"/>
          </a:xfrm>
          <a:prstGeom prst="rect">
            <a:avLst/>
          </a:prstGeom>
        </p:spPr>
        <p:txBody>
          <a:bodyPr wrap="square">
            <a:spAutoFit/>
          </a:bodyPr>
          <a:lstStyle/>
          <a:p>
            <a:pPr marL="0" marR="0" lvl="0" indent="0" algn="l" defTabSz="914400" rtl="0" eaLnBrk="1" fontAlgn="base" latinLnBrk="0" hangingPunct="1">
              <a:lnSpc>
                <a:spcPct val="2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1800" b="1" dirty="0">
                <a:latin typeface="微软雅黑" panose="020B0503020204020204" pitchFamily="34" charset="-122"/>
                <a:ea typeface="微软雅黑" panose="020B0503020204020204" pitchFamily="34" charset="-122"/>
                <a:cs typeface="Arial" charset="0"/>
              </a:rPr>
              <a:t>编程工具琳琅满目，资深程序员都在用什么？如何选择？</a:t>
            </a: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2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1800" b="1" dirty="0">
                <a:latin typeface="微软雅黑" panose="020B0503020204020204" pitchFamily="34" charset="-122"/>
                <a:ea typeface="微软雅黑" panose="020B0503020204020204" pitchFamily="34" charset="-122"/>
                <a:cs typeface="Arial" charset="0"/>
              </a:rPr>
              <a:t>资深程序员</a:t>
            </a:r>
            <a:r>
              <a:rPr lang="zh-CN" altLang="en-US" sz="1800" b="1" dirty="0">
                <a:solidFill>
                  <a:srgbClr val="FF0000"/>
                </a:solidFill>
                <a:latin typeface="微软雅黑" panose="020B0503020204020204" pitchFamily="34" charset="-122"/>
                <a:ea typeface="微软雅黑" panose="020B0503020204020204" pitchFamily="34" charset="-122"/>
                <a:cs typeface="Arial" charset="0"/>
              </a:rPr>
              <a:t>更</a:t>
            </a:r>
            <a:r>
              <a:rPr lang="zh-CN" altLang="en-US" sz="1800" b="1" dirty="0">
                <a:latin typeface="微软雅黑" panose="020B0503020204020204" pitchFamily="34" charset="-122"/>
                <a:ea typeface="微软雅黑" panose="020B0503020204020204" pitchFamily="34" charset="-122"/>
                <a:cs typeface="Arial" charset="0"/>
              </a:rPr>
              <a:t>理解逻辑、</a:t>
            </a:r>
            <a:r>
              <a:rPr lang="zh-CN" altLang="en-US" sz="1800" b="1" dirty="0">
                <a:solidFill>
                  <a:srgbClr val="FF0000"/>
                </a:solidFill>
                <a:latin typeface="微软雅黑" panose="020B0503020204020204" pitchFamily="34" charset="-122"/>
                <a:ea typeface="微软雅黑" panose="020B0503020204020204" pitchFamily="34" charset="-122"/>
                <a:cs typeface="Arial" charset="0"/>
              </a:rPr>
              <a:t>更</a:t>
            </a:r>
            <a:r>
              <a:rPr lang="zh-CN" altLang="en-US" sz="1800" b="1" dirty="0">
                <a:latin typeface="微软雅黑" panose="020B0503020204020204" pitchFamily="34" charset="-122"/>
                <a:ea typeface="微软雅黑" panose="020B0503020204020204" pitchFamily="34" charset="-122"/>
                <a:cs typeface="Arial" charset="0"/>
              </a:rPr>
              <a:t>期待效率、</a:t>
            </a:r>
            <a:r>
              <a:rPr lang="zh-CN" altLang="en-US" sz="1800" b="1" dirty="0">
                <a:solidFill>
                  <a:srgbClr val="FF0000"/>
                </a:solidFill>
                <a:latin typeface="微软雅黑" panose="020B0503020204020204" pitchFamily="34" charset="-122"/>
                <a:ea typeface="微软雅黑" panose="020B0503020204020204" pitchFamily="34" charset="-122"/>
                <a:cs typeface="Arial" charset="0"/>
              </a:rPr>
              <a:t>更</a:t>
            </a:r>
            <a:r>
              <a:rPr lang="zh-CN" altLang="en-US" sz="1800" b="1" dirty="0">
                <a:latin typeface="微软雅黑" panose="020B0503020204020204" pitchFamily="34" charset="-122"/>
                <a:ea typeface="微软雅黑" panose="020B0503020204020204" pitchFamily="34" charset="-122"/>
                <a:cs typeface="Arial" charset="0"/>
              </a:rPr>
              <a:t>重视简洁，因此</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a:t>
            </a: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685800" marR="0" lvl="2" indent="-342900" algn="l" defTabSz="914400" rtl="0" eaLnBrk="1" fontAlgn="base" latinLnBrk="0" hangingPunct="1">
              <a:lnSpc>
                <a:spcPct val="180000"/>
              </a:lnSpc>
              <a:spcBef>
                <a:spcPct val="0"/>
              </a:spcBef>
              <a:spcAft>
                <a:spcPct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资深程序员都</a:t>
            </a:r>
            <a:r>
              <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charset="0"/>
                <a:sym typeface="Gill Sans" charset="0"/>
              </a:rPr>
              <a:t>不用</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集成开发环境，</a:t>
            </a:r>
            <a:r>
              <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charset="0"/>
                <a:sym typeface="Gill Sans" charset="0"/>
              </a:rPr>
              <a:t>不用</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复杂调试工具，</a:t>
            </a:r>
            <a:r>
              <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charset="0"/>
                <a:sym typeface="Gill Sans" charset="0"/>
              </a:rPr>
              <a:t>不用</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复杂图形界面工具</a:t>
            </a:r>
            <a:endParaRPr kumimoji="0" lang="en-US" altLang="zh-CN"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685800" marR="0" lvl="2" indent="-342900" algn="l" defTabSz="914400" rtl="0" eaLnBrk="1" fontAlgn="base" latinLnBrk="0" hangingPunct="1">
              <a:lnSpc>
                <a:spcPct val="180000"/>
              </a:lnSpc>
              <a:spcBef>
                <a:spcPct val="0"/>
              </a:spcBef>
              <a:spcAft>
                <a:spcPct val="0"/>
              </a:spcAft>
              <a:buClrTx/>
              <a:buSzTx/>
              <a:buFont typeface="Arial" panose="020B0604020202020204" pitchFamily="34" charset="0"/>
              <a:buChar char="•"/>
              <a:tabLst/>
              <a:defRPr/>
            </a:pPr>
            <a:r>
              <a:rPr kumimoji="0" lang="zh-CN" altLang="en-US" sz="1600" b="1" i="0" u="none" strike="noStrike" kern="1200" cap="none" spc="0" normalizeH="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1600" b="1" dirty="0">
                <a:latin typeface="微软雅黑" panose="020B0503020204020204" pitchFamily="34" charset="-122"/>
                <a:ea typeface="微软雅黑" panose="020B0503020204020204" pitchFamily="34" charset="-122"/>
                <a:cs typeface="Arial" charset="0"/>
              </a:rPr>
              <a:t>资深程序员都喜欢用</a:t>
            </a:r>
            <a:r>
              <a:rPr lang="zh-CN" altLang="en-US" sz="1600" b="1" dirty="0">
                <a:solidFill>
                  <a:srgbClr val="FF0000"/>
                </a:solidFill>
                <a:latin typeface="微软雅黑" panose="020B0503020204020204" pitchFamily="34" charset="-122"/>
                <a:ea typeface="微软雅黑" panose="020B0503020204020204" pitchFamily="34" charset="-122"/>
                <a:cs typeface="Arial" charset="0"/>
              </a:rPr>
              <a:t>编辑器</a:t>
            </a:r>
            <a:r>
              <a:rPr lang="zh-CN" altLang="en-US" sz="1600" b="1" dirty="0">
                <a:latin typeface="微软雅黑" panose="020B0503020204020204" pitchFamily="34" charset="-122"/>
                <a:ea typeface="微软雅黑" panose="020B0503020204020204" pitchFamily="34" charset="-122"/>
                <a:cs typeface="Arial" charset="0"/>
              </a:rPr>
              <a:t>类型的开发工具，小巧、灵活、可定制</a:t>
            </a:r>
            <a:endParaRPr kumimoji="0" lang="en-US" altLang="zh-CN"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685800" marR="0" lvl="2" indent="-342900" algn="l" defTabSz="914400" rtl="0" eaLnBrk="1" fontAlgn="base" latinLnBrk="0" hangingPunct="1">
              <a:lnSpc>
                <a:spcPct val="180000"/>
              </a:lnSpc>
              <a:spcBef>
                <a:spcPct val="0"/>
              </a:spcBef>
              <a:spcAft>
                <a:spcPct val="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1600" b="1" dirty="0">
                <a:latin typeface="微软雅黑" panose="020B0503020204020204" pitchFamily="34" charset="-122"/>
                <a:ea typeface="微软雅黑" panose="020B0503020204020204" pitchFamily="34" charset="-122"/>
                <a:cs typeface="Arial" charset="0"/>
              </a:rPr>
              <a:t>建议：</a:t>
            </a:r>
            <a:r>
              <a:rPr lang="en-US" altLang="zh-CN" sz="1600" b="1" dirty="0">
                <a:latin typeface="微软雅黑" panose="020B0503020204020204" pitchFamily="34" charset="-122"/>
                <a:ea typeface="微软雅黑" panose="020B0503020204020204" pitchFamily="34" charset="-122"/>
                <a:cs typeface="Arial" charset="0"/>
              </a:rPr>
              <a:t>Visual Studio Code</a:t>
            </a:r>
            <a:r>
              <a:rPr lang="zh-CN" altLang="en-US" sz="1600" b="1" dirty="0">
                <a:latin typeface="微软雅黑" panose="020B0503020204020204" pitchFamily="34" charset="-122"/>
                <a:ea typeface="微软雅黑" panose="020B0503020204020204" pitchFamily="34" charset="-122"/>
                <a:cs typeface="Arial" charset="0"/>
              </a:rPr>
              <a:t>（</a:t>
            </a:r>
            <a:r>
              <a:rPr lang="en-US" altLang="zh-CN" sz="1600" b="1" dirty="0" err="1">
                <a:latin typeface="微软雅黑" panose="020B0503020204020204" pitchFamily="34" charset="-122"/>
                <a:ea typeface="微软雅黑" panose="020B0503020204020204" pitchFamily="34" charset="-122"/>
                <a:cs typeface="Arial" charset="0"/>
              </a:rPr>
              <a:t>VSCode</a:t>
            </a:r>
            <a:r>
              <a:rPr lang="zh-CN" altLang="en-US" sz="1600" b="1" dirty="0">
                <a:latin typeface="微软雅黑" panose="020B0503020204020204" pitchFamily="34" charset="-122"/>
                <a:ea typeface="微软雅黑" panose="020B0503020204020204" pitchFamily="34" charset="-122"/>
                <a:cs typeface="Arial" charset="0"/>
              </a:rPr>
              <a:t>）、</a:t>
            </a:r>
            <a:r>
              <a:rPr lang="en-US" altLang="zh-CN" sz="1600" b="1" dirty="0">
                <a:latin typeface="微软雅黑" panose="020B0503020204020204" pitchFamily="34" charset="-122"/>
                <a:ea typeface="微软雅黑" panose="020B0503020204020204" pitchFamily="34" charset="-122"/>
                <a:cs typeface="Arial" charset="0"/>
              </a:rPr>
              <a:t>Notepad++</a:t>
            </a:r>
            <a:r>
              <a:rPr lang="zh-CN" altLang="en-US" sz="1600" b="1" dirty="0">
                <a:latin typeface="微软雅黑" panose="020B0503020204020204" pitchFamily="34" charset="-122"/>
                <a:ea typeface="微软雅黑" panose="020B0503020204020204" pitchFamily="34" charset="-122"/>
                <a:cs typeface="Arial" charset="0"/>
              </a:rPr>
              <a:t>、</a:t>
            </a:r>
            <a:r>
              <a:rPr lang="en-US" altLang="zh-CN" sz="1600" b="1" dirty="0">
                <a:latin typeface="微软雅黑" panose="020B0503020204020204" pitchFamily="34" charset="-122"/>
                <a:ea typeface="微软雅黑" panose="020B0503020204020204" pitchFamily="34" charset="-122"/>
                <a:cs typeface="Arial" charset="0"/>
              </a:rPr>
              <a:t>Vim</a:t>
            </a:r>
            <a:r>
              <a:rPr lang="zh-CN" altLang="en-US" sz="1600" b="1" dirty="0">
                <a:latin typeface="微软雅黑" panose="020B0503020204020204" pitchFamily="34" charset="-122"/>
                <a:ea typeface="微软雅黑" panose="020B0503020204020204" pitchFamily="34" charset="-122"/>
                <a:cs typeface="Arial" charset="0"/>
              </a:rPr>
              <a:t>，足矣！</a:t>
            </a:r>
            <a:endParaRPr kumimoji="0" lang="zh-CN" altLang="en-US" sz="1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5" name="矩形 4">
            <a:extLst>
              <a:ext uri="{FF2B5EF4-FFF2-40B4-BE49-F238E27FC236}">
                <a16:creationId xmlns:a16="http://schemas.microsoft.com/office/drawing/2014/main" id="{723267B3-2597-4518-9DC5-DA86DE11EC87}"/>
              </a:ext>
            </a:extLst>
          </p:cNvPr>
          <p:cNvSpPr/>
          <p:nvPr/>
        </p:nvSpPr>
        <p:spPr>
          <a:xfrm>
            <a:off x="0" y="566210"/>
            <a:ext cx="9144000" cy="662554"/>
          </a:xfrm>
          <a:prstGeom prst="rect">
            <a:avLst/>
          </a:prstGeom>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lang="zh-CN" altLang="en-US" sz="2800" b="1" dirty="0">
                <a:solidFill>
                  <a:srgbClr val="000000">
                    <a:lumMod val="75000"/>
                    <a:lumOff val="25000"/>
                  </a:srgbClr>
                </a:solidFill>
                <a:latin typeface="微软雅黑" panose="020B0503020204020204" pitchFamily="34" charset="-122"/>
                <a:ea typeface="微软雅黑" panose="020B0503020204020204" pitchFamily="34" charset="-122"/>
                <a:cs typeface="Arial" charset="0"/>
              </a:rPr>
              <a:t>资深程序员如何看待编程工具？</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4" name="矩形 3">
            <a:extLst>
              <a:ext uri="{FF2B5EF4-FFF2-40B4-BE49-F238E27FC236}">
                <a16:creationId xmlns:a16="http://schemas.microsoft.com/office/drawing/2014/main" id="{A000EEDB-C82B-42FF-A63D-0F8A375C56F3}"/>
              </a:ext>
            </a:extLst>
          </p:cNvPr>
          <p:cNvSpPr/>
          <p:nvPr/>
        </p:nvSpPr>
        <p:spPr>
          <a:xfrm>
            <a:off x="32494" y="1419622"/>
            <a:ext cx="9144000" cy="458908"/>
          </a:xfrm>
          <a:prstGeom prst="rect">
            <a:avLst/>
          </a:prstGeom>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altLang="zh-CN" sz="1800" b="1" i="0" u="none" strike="noStrike" kern="1200" cap="none" spc="0" normalizeH="0" baseline="0" noProof="0" dirty="0" err="1">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PyCharm</a:t>
            </a:r>
            <a:r>
              <a:rPr kumimoji="0" lang="en-US" altLang="zh-CN" sz="1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charset="0"/>
                <a:sym typeface="Gill Sans" charset="0"/>
              </a:rPr>
              <a:t>No!</a:t>
            </a:r>
            <a:r>
              <a:rPr kumimoji="0" lang="en-US" altLang="zh-CN" sz="1800" b="1" i="0" u="none" strike="noStrike" kern="1200" cap="none" spc="0" normalizeH="0" noProof="0" dirty="0">
                <a:ln>
                  <a:noFill/>
                </a:ln>
                <a:solidFill>
                  <a:srgbClr val="FF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en-US" altLang="zh-CN" sz="1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Visual Studio? </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charset="0"/>
                <a:sym typeface="Gill Sans" charset="0"/>
              </a:rPr>
              <a:t>No!</a:t>
            </a:r>
            <a:r>
              <a:rPr kumimoji="0" lang="en-US" altLang="zh-CN" sz="1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 Anaconda?</a:t>
            </a:r>
            <a:r>
              <a:rPr kumimoji="0" lang="en-US" altLang="zh-CN" sz="1800" b="1" i="0" u="none" strike="noStrike" kern="1200" cap="none" spc="0" normalizeH="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en-US" altLang="zh-CN" sz="1800" b="1" i="0" u="none" strike="noStrike" kern="1200" cap="none" spc="0" normalizeH="0" noProof="0" dirty="0">
                <a:ln>
                  <a:noFill/>
                </a:ln>
                <a:solidFill>
                  <a:srgbClr val="FF0000"/>
                </a:solidFill>
                <a:effectLst/>
                <a:uLnTx/>
                <a:uFillTx/>
                <a:latin typeface="微软雅黑" panose="020B0503020204020204" pitchFamily="34" charset="-122"/>
                <a:ea typeface="微软雅黑" panose="020B0503020204020204" pitchFamily="34" charset="-122"/>
                <a:cs typeface="Arial" charset="0"/>
                <a:sym typeface="Gill Sans" charset="0"/>
              </a:rPr>
              <a:t>No!</a:t>
            </a:r>
            <a:endPar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6" name="矩形 5">
            <a:extLst>
              <a:ext uri="{FF2B5EF4-FFF2-40B4-BE49-F238E27FC236}">
                <a16:creationId xmlns:a16="http://schemas.microsoft.com/office/drawing/2014/main" id="{A000EEDB-C82B-42FF-A63D-0F8A375C56F3}"/>
              </a:ext>
            </a:extLst>
          </p:cNvPr>
          <p:cNvSpPr/>
          <p:nvPr/>
        </p:nvSpPr>
        <p:spPr>
          <a:xfrm>
            <a:off x="0" y="4599311"/>
            <a:ext cx="9144000" cy="316369"/>
          </a:xfrm>
          <a:prstGeom prst="rect">
            <a:avLst/>
          </a:prstGeom>
        </p:spPr>
        <p:txBody>
          <a:bodyPr wrap="square">
            <a:spAutoFit/>
          </a:bodyPr>
          <a:lstStyle/>
          <a:p>
            <a:pPr lvl="0">
              <a:lnSpc>
                <a:spcPct val="150000"/>
              </a:lnSpc>
              <a:defRPr/>
            </a:pPr>
            <a:r>
              <a:rPr kumimoji="0" lang="zh-CN" altLang="en-US" sz="1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charset="0"/>
                <a:sym typeface="Gill Sans" charset="0"/>
              </a:rPr>
              <a:t>请初学者</a:t>
            </a:r>
            <a:r>
              <a:rPr lang="en-US" altLang="zh-CN" sz="1100" b="1" dirty="0">
                <a:solidFill>
                  <a:schemeClr val="tx1"/>
                </a:solidFill>
                <a:latin typeface="微软雅黑" panose="020B0503020204020204" pitchFamily="34" charset="-122"/>
                <a:ea typeface="微软雅黑" panose="020B0503020204020204" pitchFamily="34" charset="-122"/>
                <a:cs typeface="Arial" charset="0"/>
              </a:rPr>
              <a:t>"</a:t>
            </a:r>
            <a:r>
              <a:rPr kumimoji="0" lang="zh-CN" altLang="en-US" sz="1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charset="0"/>
                <a:sym typeface="Gill Sans" charset="0"/>
              </a:rPr>
              <a:t>老老实实</a:t>
            </a:r>
            <a:r>
              <a:rPr lang="en-US" altLang="zh-CN" sz="1100" b="1" dirty="0">
                <a:solidFill>
                  <a:schemeClr val="tx1"/>
                </a:solidFill>
                <a:latin typeface="微软雅黑" panose="020B0503020204020204" pitchFamily="34" charset="-122"/>
                <a:ea typeface="微软雅黑" panose="020B0503020204020204" pitchFamily="34" charset="-122"/>
                <a:cs typeface="Arial" charset="0"/>
              </a:rPr>
              <a:t>"</a:t>
            </a:r>
            <a:r>
              <a:rPr kumimoji="0" lang="zh-CN" altLang="en-US" sz="1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charset="0"/>
                <a:sym typeface="Gill Sans" charset="0"/>
              </a:rPr>
              <a:t>用</a:t>
            </a:r>
            <a:r>
              <a:rPr kumimoji="0" lang="en-US" altLang="zh-CN" sz="1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charset="0"/>
                <a:sym typeface="Gill Sans" charset="0"/>
              </a:rPr>
              <a:t>IDLE</a:t>
            </a:r>
            <a:r>
              <a:rPr kumimoji="0" lang="zh-CN" altLang="en-US" sz="11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charset="0"/>
                <a:sym typeface="Gill Sans" charset="0"/>
              </a:rPr>
              <a:t>，这个工具足够了</a:t>
            </a:r>
          </a:p>
        </p:txBody>
      </p:sp>
    </p:spTree>
    <p:extLst>
      <p:ext uri="{BB962C8B-B14F-4D97-AF65-F5344CB8AC3E}">
        <p14:creationId xmlns:p14="http://schemas.microsoft.com/office/powerpoint/2010/main" val="1022573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573085BD-72F8-4D20-AFAD-F9F09B03F589}"/>
              </a:ext>
            </a:extLst>
          </p:cNvPr>
          <p:cNvSpPr/>
          <p:nvPr/>
        </p:nvSpPr>
        <p:spPr>
          <a:xfrm>
            <a:off x="827584" y="2247325"/>
            <a:ext cx="7917370" cy="1754326"/>
          </a:xfrm>
          <a:prstGeom prst="rect">
            <a:avLst/>
          </a:prstGeom>
        </p:spPr>
        <p:txBody>
          <a:bodyPr wrap="square">
            <a:spAutoFit/>
          </a:bodyPr>
          <a:lstStyle/>
          <a:p>
            <a:pPr algn="l">
              <a:lnSpc>
                <a:spcPct val="200000"/>
              </a:lnSpc>
              <a:defRPr/>
            </a:pPr>
            <a:r>
              <a:rPr kumimoji="0"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1800" b="1" noProof="0" dirty="0">
                <a:solidFill>
                  <a:schemeClr val="tx1"/>
                </a:solidFill>
                <a:latin typeface="微软雅黑" panose="020B0503020204020204" pitchFamily="34" charset="-122"/>
                <a:ea typeface="微软雅黑" panose="020B0503020204020204" pitchFamily="34" charset="-122"/>
                <a:cs typeface="Arial" charset="0"/>
              </a:rPr>
              <a:t>第一，</a:t>
            </a:r>
            <a:r>
              <a:rPr lang="zh-CN" altLang="en-US" sz="1800" b="1" dirty="0">
                <a:latin typeface="微软雅黑" panose="020B0503020204020204" pitchFamily="34" charset="-122"/>
                <a:ea typeface="微软雅黑" panose="020B0503020204020204" pitchFamily="34" charset="-122"/>
                <a:cs typeface="Arial" charset="0"/>
              </a:rPr>
              <a:t>函数式编程主要源于</a:t>
            </a:r>
            <a:r>
              <a:rPr lang="en-US" altLang="zh-CN" sz="1800" b="1" dirty="0">
                <a:latin typeface="微软雅黑" panose="020B0503020204020204" pitchFamily="34" charset="-122"/>
                <a:ea typeface="微软雅黑" panose="020B0503020204020204" pitchFamily="34" charset="-122"/>
                <a:cs typeface="Arial" charset="0"/>
              </a:rPr>
              <a:t>C</a:t>
            </a:r>
            <a:r>
              <a:rPr lang="zh-CN" altLang="en-US" sz="1800" b="1" dirty="0">
                <a:latin typeface="微软雅黑" panose="020B0503020204020204" pitchFamily="34" charset="-122"/>
                <a:ea typeface="微软雅黑" panose="020B0503020204020204" pitchFamily="34" charset="-122"/>
                <a:cs typeface="Arial" charset="0"/>
              </a:rPr>
              <a:t>语言，</a:t>
            </a:r>
            <a:r>
              <a:rPr lang="en-US" altLang="zh-CN" sz="1800" b="1" dirty="0">
                <a:latin typeface="微软雅黑" panose="020B0503020204020204" pitchFamily="34" charset="-122"/>
                <a:ea typeface="微软雅黑" panose="020B0503020204020204" pitchFamily="34" charset="-122"/>
                <a:cs typeface="Arial" charset="0"/>
              </a:rPr>
              <a:t>Python</a:t>
            </a:r>
            <a:r>
              <a:rPr lang="zh-CN" altLang="en-US" sz="1800" b="1" dirty="0">
                <a:latin typeface="微软雅黑" panose="020B0503020204020204" pitchFamily="34" charset="-122"/>
                <a:ea typeface="微软雅黑" panose="020B0503020204020204" pitchFamily="34" charset="-122"/>
                <a:cs typeface="Arial" charset="0"/>
              </a:rPr>
              <a:t>不是</a:t>
            </a:r>
            <a:r>
              <a:rPr lang="en-US" altLang="zh-CN" sz="1800" b="1" dirty="0">
                <a:latin typeface="微软雅黑" panose="020B0503020204020204" pitchFamily="34" charset="-122"/>
                <a:ea typeface="微软雅黑" panose="020B0503020204020204" pitchFamily="34" charset="-122"/>
                <a:cs typeface="Arial" charset="0"/>
              </a:rPr>
              <a:t>C</a:t>
            </a:r>
            <a:r>
              <a:rPr lang="zh-CN" altLang="en-US" sz="1800" b="1" dirty="0">
                <a:latin typeface="微软雅黑" panose="020B0503020204020204" pitchFamily="34" charset="-122"/>
                <a:ea typeface="微软雅黑" panose="020B0503020204020204" pitchFamily="34" charset="-122"/>
                <a:cs typeface="Arial" charset="0"/>
              </a:rPr>
              <a:t>，这说法不流行</a:t>
            </a: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lvl="0" algn="l">
              <a:lnSpc>
                <a:spcPct val="200000"/>
              </a:lnSpc>
              <a:defRPr/>
            </a:pPr>
            <a:r>
              <a:rPr kumimoji="0"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1800" b="1" dirty="0">
                <a:latin typeface="微软雅黑" panose="020B0503020204020204" pitchFamily="34" charset="-122"/>
                <a:ea typeface="微软雅黑" panose="020B0503020204020204" pitchFamily="34" charset="-122"/>
                <a:cs typeface="Arial" charset="0"/>
              </a:rPr>
              <a:t>第二，</a:t>
            </a:r>
            <a:r>
              <a:rPr lang="zh-CN" altLang="en-US" sz="1800" b="1" dirty="0">
                <a:solidFill>
                  <a:schemeClr val="tx1"/>
                </a:solidFill>
                <a:latin typeface="微软雅黑" panose="020B0503020204020204" pitchFamily="34" charset="-122"/>
                <a:ea typeface="微软雅黑" panose="020B0503020204020204" pitchFamily="34" charset="-122"/>
                <a:cs typeface="Arial" charset="0"/>
              </a:rPr>
              <a:t>不要纠结于名字，关键在于按照</a:t>
            </a:r>
            <a:r>
              <a:rPr lang="en-US" altLang="zh-CN" sz="1800" b="1" dirty="0">
                <a:solidFill>
                  <a:srgbClr val="000000">
                    <a:lumMod val="75000"/>
                    <a:lumOff val="25000"/>
                  </a:srgbClr>
                </a:solidFill>
                <a:latin typeface="微软雅黑" panose="020B0503020204020204" pitchFamily="34" charset="-122"/>
                <a:ea typeface="微软雅黑" panose="020B0503020204020204" pitchFamily="34" charset="-122"/>
                <a:cs typeface="Arial" charset="0"/>
              </a:rPr>
              <a:t>"</a:t>
            </a:r>
            <a:r>
              <a:rPr lang="zh-CN" altLang="en-US" sz="1800" b="1" dirty="0">
                <a:solidFill>
                  <a:schemeClr val="tx1"/>
                </a:solidFill>
                <a:latin typeface="微软雅黑" panose="020B0503020204020204" pitchFamily="34" charset="-122"/>
                <a:ea typeface="微软雅黑" panose="020B0503020204020204" pitchFamily="34" charset="-122"/>
                <a:cs typeface="Arial" charset="0"/>
              </a:rPr>
              <a:t>控制流</a:t>
            </a:r>
            <a:r>
              <a:rPr lang="en-US" altLang="zh-CN" sz="1800" b="1" dirty="0">
                <a:solidFill>
                  <a:srgbClr val="000000">
                    <a:lumMod val="75000"/>
                    <a:lumOff val="25000"/>
                  </a:srgbClr>
                </a:solidFill>
                <a:latin typeface="微软雅黑" panose="020B0503020204020204" pitchFamily="34" charset="-122"/>
                <a:ea typeface="微软雅黑" panose="020B0503020204020204" pitchFamily="34" charset="-122"/>
                <a:cs typeface="Arial" charset="0"/>
              </a:rPr>
              <a:t>"</a:t>
            </a:r>
            <a:r>
              <a:rPr lang="zh-CN" altLang="en-US" sz="1800" b="1" dirty="0">
                <a:solidFill>
                  <a:schemeClr val="tx1"/>
                </a:solidFill>
                <a:latin typeface="微软雅黑" panose="020B0503020204020204" pitchFamily="34" charset="-122"/>
                <a:ea typeface="微软雅黑" panose="020B0503020204020204" pitchFamily="34" charset="-122"/>
                <a:cs typeface="Arial" charset="0"/>
              </a:rPr>
              <a:t>编程的</a:t>
            </a:r>
            <a:r>
              <a:rPr lang="zh-CN" altLang="en-US" sz="1800" b="1" dirty="0">
                <a:latin typeface="微软雅黑" panose="020B0503020204020204" pitchFamily="34" charset="-122"/>
                <a:ea typeface="微软雅黑" panose="020B0503020204020204" pitchFamily="34" charset="-122"/>
                <a:cs typeface="Arial" charset="0"/>
              </a:rPr>
              <a:t>过程式编程思维</a:t>
            </a:r>
            <a:endParaRPr lang="en-US" altLang="zh-CN" sz="1800" b="1" dirty="0">
              <a:solidFill>
                <a:srgbClr val="000000">
                  <a:lumMod val="75000"/>
                  <a:lumOff val="25000"/>
                </a:srgbClr>
              </a:solidFill>
              <a:latin typeface="微软雅黑" panose="020B0503020204020204" pitchFamily="34" charset="-122"/>
              <a:ea typeface="微软雅黑" panose="020B0503020204020204" pitchFamily="34" charset="-122"/>
              <a:cs typeface="Arial" charset="0"/>
            </a:endParaRPr>
          </a:p>
          <a:p>
            <a:pPr lvl="0" algn="l">
              <a:lnSpc>
                <a:spcPct val="200000"/>
              </a:lnSpc>
              <a:defRPr/>
            </a:pPr>
            <a:r>
              <a:rPr lang="en-US" altLang="zh-CN" sz="1800" b="1" dirty="0">
                <a:solidFill>
                  <a:srgbClr val="C00000"/>
                </a:solidFill>
                <a:latin typeface="微软雅黑" panose="020B0503020204020204" pitchFamily="34" charset="-122"/>
                <a:ea typeface="微软雅黑" panose="020B0503020204020204" pitchFamily="34" charset="-122"/>
                <a:cs typeface="Arial" charset="0"/>
              </a:rPr>
              <a:t>- </a:t>
            </a:r>
            <a:r>
              <a:rPr lang="zh-CN" altLang="en-US" sz="1800" b="1" dirty="0">
                <a:latin typeface="微软雅黑" panose="020B0503020204020204" pitchFamily="34" charset="-122"/>
                <a:ea typeface="微软雅黑" panose="020B0503020204020204" pitchFamily="34" charset="-122"/>
                <a:cs typeface="Arial" charset="0"/>
              </a:rPr>
              <a:t>第三，</a:t>
            </a:r>
            <a:r>
              <a:rPr lang="en-US" altLang="zh-CN" sz="1800" b="1" dirty="0">
                <a:latin typeface="微软雅黑" panose="020B0503020204020204" pitchFamily="34" charset="-122"/>
                <a:ea typeface="微软雅黑" panose="020B0503020204020204" pitchFamily="34" charset="-122"/>
                <a:cs typeface="Arial" charset="0"/>
              </a:rPr>
              <a:t>Python</a:t>
            </a:r>
            <a:r>
              <a:rPr lang="zh-CN" altLang="en-US" sz="1800" b="1" dirty="0">
                <a:latin typeface="微软雅黑" panose="020B0503020204020204" pitchFamily="34" charset="-122"/>
                <a:ea typeface="微软雅黑" panose="020B0503020204020204" pitchFamily="34" charset="-122"/>
                <a:cs typeface="Arial" charset="0"/>
              </a:rPr>
              <a:t>编程中函数不必须，因此更灵活，更探寻本质</a:t>
            </a:r>
            <a:endParaRPr kumimoji="0" lang="en-US" altLang="zh-CN"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5" name="矩形 4">
            <a:extLst>
              <a:ext uri="{FF2B5EF4-FFF2-40B4-BE49-F238E27FC236}">
                <a16:creationId xmlns:a16="http://schemas.microsoft.com/office/drawing/2014/main" id="{723267B3-2597-4518-9DC5-DA86DE11EC87}"/>
              </a:ext>
            </a:extLst>
          </p:cNvPr>
          <p:cNvSpPr/>
          <p:nvPr/>
        </p:nvSpPr>
        <p:spPr>
          <a:xfrm>
            <a:off x="0" y="566210"/>
            <a:ext cx="9144000" cy="662554"/>
          </a:xfrm>
          <a:prstGeom prst="rect">
            <a:avLst/>
          </a:prstGeom>
        </p:spPr>
        <p:txBody>
          <a:bodyPr wrap="square">
            <a:spAutoFit/>
          </a:bodyPr>
          <a:lstStyle/>
          <a:p>
            <a:pPr lvl="0">
              <a:lnSpc>
                <a:spcPct val="150000"/>
              </a:lnSpc>
              <a:defRPr/>
            </a:pPr>
            <a:r>
              <a:rPr lang="zh-CN" altLang="en-US" sz="2800" b="1" dirty="0">
                <a:solidFill>
                  <a:srgbClr val="000000">
                    <a:lumMod val="75000"/>
                    <a:lumOff val="25000"/>
                  </a:srgbClr>
                </a:solidFill>
                <a:latin typeface="微软雅黑" panose="020B0503020204020204" pitchFamily="34" charset="-122"/>
                <a:ea typeface="微软雅黑" panose="020B0503020204020204" pitchFamily="34" charset="-122"/>
                <a:cs typeface="Arial" charset="0"/>
              </a:rPr>
              <a:t>小议</a:t>
            </a:r>
            <a:r>
              <a:rPr lang="en-US" altLang="zh-CN" sz="2800" b="1" dirty="0">
                <a:solidFill>
                  <a:srgbClr val="000000">
                    <a:lumMod val="75000"/>
                    <a:lumOff val="25000"/>
                  </a:srgbClr>
                </a:solidFill>
                <a:latin typeface="微软雅黑" panose="020B0503020204020204" pitchFamily="34" charset="-122"/>
                <a:ea typeface="微软雅黑" panose="020B0503020204020204" pitchFamily="34" charset="-122"/>
                <a:cs typeface="Arial" charset="0"/>
              </a:rPr>
              <a:t>"</a:t>
            </a:r>
            <a:r>
              <a:rPr lang="zh-CN" altLang="en-US" sz="2800" b="1" noProof="0" dirty="0">
                <a:solidFill>
                  <a:srgbClr val="000000">
                    <a:lumMod val="75000"/>
                    <a:lumOff val="25000"/>
                  </a:srgbClr>
                </a:solidFill>
                <a:latin typeface="微软雅黑" panose="020B0503020204020204" pitchFamily="34" charset="-122"/>
                <a:ea typeface="微软雅黑" panose="020B0503020204020204" pitchFamily="34" charset="-122"/>
                <a:cs typeface="Arial" charset="0"/>
              </a:rPr>
              <a:t>函数式编程</a:t>
            </a:r>
            <a:r>
              <a:rPr lang="en-US" altLang="zh-CN" sz="2800" b="1" dirty="0">
                <a:solidFill>
                  <a:srgbClr val="000000">
                    <a:lumMod val="75000"/>
                    <a:lumOff val="25000"/>
                  </a:srgbClr>
                </a:solidFill>
                <a:latin typeface="微软雅黑" panose="020B0503020204020204" pitchFamily="34" charset="-122"/>
                <a:ea typeface="微软雅黑" panose="020B0503020204020204" pitchFamily="34" charset="-122"/>
                <a:cs typeface="Arial" charset="0"/>
              </a:rPr>
              <a:t>"</a:t>
            </a:r>
            <a:endPar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4" name="矩形 3">
            <a:extLst>
              <a:ext uri="{FF2B5EF4-FFF2-40B4-BE49-F238E27FC236}">
                <a16:creationId xmlns:a16="http://schemas.microsoft.com/office/drawing/2014/main" id="{A000EEDB-C82B-42FF-A63D-0F8A375C56F3}"/>
              </a:ext>
            </a:extLst>
          </p:cNvPr>
          <p:cNvSpPr/>
          <p:nvPr/>
        </p:nvSpPr>
        <p:spPr>
          <a:xfrm>
            <a:off x="-6005" y="1421701"/>
            <a:ext cx="9144000" cy="507831"/>
          </a:xfrm>
          <a:prstGeom prst="rect">
            <a:avLst/>
          </a:prstGeom>
        </p:spPr>
        <p:txBody>
          <a:bodyPr wrap="square">
            <a:spAutoFit/>
          </a:bodyPr>
          <a:lstStyle/>
          <a:p>
            <a:pPr>
              <a:lnSpc>
                <a:spcPct val="150000"/>
              </a:lnSpc>
              <a:defRPr/>
            </a:pPr>
            <a:r>
              <a:rPr lang="en-US" altLang="zh-CN" sz="1800" b="1" dirty="0">
                <a:solidFill>
                  <a:srgbClr val="0070C0"/>
                </a:solidFill>
                <a:latin typeface="微软雅黑" panose="020B0503020204020204" pitchFamily="34" charset="-122"/>
                <a:ea typeface="微软雅黑" panose="020B0503020204020204" pitchFamily="34" charset="-122"/>
                <a:cs typeface="Arial" charset="0"/>
              </a:rPr>
              <a:t>"</a:t>
            </a:r>
            <a:r>
              <a:rPr lang="zh-CN" altLang="en-US" sz="1800" b="1" dirty="0">
                <a:solidFill>
                  <a:srgbClr val="0070C0"/>
                </a:solidFill>
                <a:latin typeface="微软雅黑" panose="020B0503020204020204" pitchFamily="34" charset="-122"/>
                <a:ea typeface="微软雅黑" panose="020B0503020204020204" pitchFamily="34" charset="-122"/>
                <a:cs typeface="Arial" charset="0"/>
              </a:rPr>
              <a:t>函数式编程</a:t>
            </a:r>
            <a:r>
              <a:rPr lang="en-US" altLang="zh-CN" sz="1800" b="1" dirty="0">
                <a:solidFill>
                  <a:srgbClr val="0070C0"/>
                </a:solidFill>
                <a:latin typeface="微软雅黑" panose="020B0503020204020204" pitchFamily="34" charset="-122"/>
                <a:ea typeface="微软雅黑" panose="020B0503020204020204" pitchFamily="34" charset="-122"/>
                <a:cs typeface="Arial" charset="0"/>
              </a:rPr>
              <a:t>"</a:t>
            </a:r>
            <a:r>
              <a:rPr lang="zh-CN" altLang="en-US" sz="1800" b="1" dirty="0">
                <a:solidFill>
                  <a:srgbClr val="0070C0"/>
                </a:solidFill>
                <a:latin typeface="微软雅黑" panose="020B0503020204020204" pitchFamily="34" charset="-122"/>
                <a:ea typeface="微软雅黑" panose="020B0503020204020204" pitchFamily="34" charset="-122"/>
                <a:cs typeface="Arial" charset="0"/>
              </a:rPr>
              <a:t>用函数将程序组织起来，貌似很流行，为何不早学呢？</a:t>
            </a:r>
            <a:endParaRPr lang="en-US" altLang="zh-CN" sz="1800" b="1" dirty="0">
              <a:solidFill>
                <a:srgbClr val="0070C0"/>
              </a:solidFill>
              <a:latin typeface="微软雅黑" panose="020B0503020204020204" pitchFamily="34" charset="-122"/>
              <a:ea typeface="微软雅黑" panose="020B0503020204020204" pitchFamily="34" charset="-122"/>
              <a:cs typeface="Arial" charset="0"/>
            </a:endParaRPr>
          </a:p>
        </p:txBody>
      </p:sp>
      <p:sp>
        <p:nvSpPr>
          <p:cNvPr id="7" name="矩形 6">
            <a:extLst>
              <a:ext uri="{FF2B5EF4-FFF2-40B4-BE49-F238E27FC236}">
                <a16:creationId xmlns:a16="http://schemas.microsoft.com/office/drawing/2014/main" id="{A000EEDB-C82B-42FF-A63D-0F8A375C56F3}"/>
              </a:ext>
            </a:extLst>
          </p:cNvPr>
          <p:cNvSpPr/>
          <p:nvPr/>
        </p:nvSpPr>
        <p:spPr>
          <a:xfrm>
            <a:off x="-6005" y="4277071"/>
            <a:ext cx="9144000" cy="507831"/>
          </a:xfrm>
          <a:prstGeom prst="rect">
            <a:avLst/>
          </a:prstGeom>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lang="zh-CN" altLang="en-US" sz="1800" b="1" dirty="0">
                <a:solidFill>
                  <a:srgbClr val="0070C0"/>
                </a:solidFill>
                <a:latin typeface="微软雅黑" panose="020B0503020204020204" pitchFamily="34" charset="-122"/>
                <a:ea typeface="微软雅黑" panose="020B0503020204020204" pitchFamily="34" charset="-122"/>
                <a:cs typeface="Arial" charset="0"/>
              </a:rPr>
              <a:t>如果您学过其他编程语言，不要被束缚，从本质上看待</a:t>
            </a:r>
            <a:r>
              <a:rPr lang="en-US" altLang="zh-CN" sz="1800" b="1" dirty="0">
                <a:solidFill>
                  <a:srgbClr val="0070C0"/>
                </a:solidFill>
                <a:latin typeface="微软雅黑" panose="020B0503020204020204" pitchFamily="34" charset="-122"/>
                <a:ea typeface="微软雅黑" panose="020B0503020204020204" pitchFamily="34" charset="-122"/>
                <a:cs typeface="Arial" charset="0"/>
              </a:rPr>
              <a:t>Python</a:t>
            </a:r>
            <a:r>
              <a:rPr lang="zh-CN" altLang="en-US" sz="1800" b="1" dirty="0">
                <a:solidFill>
                  <a:srgbClr val="0070C0"/>
                </a:solidFill>
                <a:latin typeface="微软雅黑" panose="020B0503020204020204" pitchFamily="34" charset="-122"/>
                <a:ea typeface="微软雅黑" panose="020B0503020204020204" pitchFamily="34" charset="-122"/>
                <a:cs typeface="Arial" charset="0"/>
              </a:rPr>
              <a:t>才更有趣！</a:t>
            </a:r>
            <a:endPar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Tree>
    <p:extLst>
      <p:ext uri="{BB962C8B-B14F-4D97-AF65-F5344CB8AC3E}">
        <p14:creationId xmlns:p14="http://schemas.microsoft.com/office/powerpoint/2010/main" val="2801866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573085BD-72F8-4D20-AFAD-F9F09B03F589}"/>
              </a:ext>
            </a:extLst>
          </p:cNvPr>
          <p:cNvSpPr/>
          <p:nvPr/>
        </p:nvSpPr>
        <p:spPr>
          <a:xfrm>
            <a:off x="539552" y="2222692"/>
            <a:ext cx="8280920" cy="2200987"/>
          </a:xfrm>
          <a:prstGeom prst="rect">
            <a:avLst/>
          </a:prstGeom>
        </p:spPr>
        <p:txBody>
          <a:bodyPr wrap="square">
            <a:spAutoFit/>
          </a:bodyPr>
          <a:lstStyle/>
          <a:p>
            <a:pPr marL="0" marR="0" lvl="0" indent="0" algn="l" defTabSz="914400" rtl="0" eaLnBrk="1" fontAlgn="base" latinLnBrk="0" hangingPunct="1">
              <a:lnSpc>
                <a:spcPct val="2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charset="0"/>
                <a:sym typeface="Gill Sans" charset="0"/>
              </a:rPr>
              <a:t>第一步：</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学好</a:t>
            </a:r>
            <a:r>
              <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语法，即掌握非库功能，练好内功</a:t>
            </a: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2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charset="0"/>
                <a:sym typeface="Gill Sans" charset="0"/>
              </a:rPr>
              <a:t>第二步：</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学好</a:t>
            </a:r>
            <a:r>
              <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领域，</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charset="0"/>
                <a:sym typeface="Gill Sans" charset="0"/>
              </a:rPr>
              <a:t>数据分析</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Web</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开发、</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charset="0"/>
                <a:sym typeface="Gill Sans" charset="0"/>
              </a:rPr>
              <a:t>人工智能</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，找准了深入学</a:t>
            </a: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2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charset="0"/>
                <a:sym typeface="Gill Sans" charset="0"/>
              </a:rPr>
              <a:t>第三步：</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学好计算机专业知识，构建“系统</a:t>
            </a:r>
            <a:r>
              <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是本领，需要专业计算机知识</a:t>
            </a: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2" indent="0" algn="ctr" defTabSz="914400" rtl="0" eaLnBrk="1" fontAlgn="base" latinLnBrk="0" hangingPunct="1">
              <a:lnSpc>
                <a:spcPct val="25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数据结构、算法、计算机网络、组成原理、操作系统、网络安全、体系结构、软件工程</a:t>
            </a: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a:t>
            </a:r>
            <a:endParaRPr kumimoji="0" lang="en-US" altLang="zh-CN"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5" name="矩形 4">
            <a:extLst>
              <a:ext uri="{FF2B5EF4-FFF2-40B4-BE49-F238E27FC236}">
                <a16:creationId xmlns:a16="http://schemas.microsoft.com/office/drawing/2014/main" id="{723267B3-2597-4518-9DC5-DA86DE11EC87}"/>
              </a:ext>
            </a:extLst>
          </p:cNvPr>
          <p:cNvSpPr/>
          <p:nvPr/>
        </p:nvSpPr>
        <p:spPr>
          <a:xfrm>
            <a:off x="0" y="566210"/>
            <a:ext cx="9144000" cy="662554"/>
          </a:xfrm>
          <a:prstGeom prst="rect">
            <a:avLst/>
          </a:prstGeom>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Arial" charset="0"/>
                <a:sym typeface="Gill Sans" charset="0"/>
              </a:rPr>
              <a:t>如何进一步提高</a:t>
            </a:r>
            <a:r>
              <a:rPr kumimoji="0" lang="en-US" altLang="zh-CN" sz="2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Arial" charset="0"/>
                <a:sym typeface="Gill Sans" charset="0"/>
              </a:rPr>
              <a:t>编程能力？</a:t>
            </a:r>
          </a:p>
        </p:txBody>
      </p:sp>
      <p:sp>
        <p:nvSpPr>
          <p:cNvPr id="4" name="矩形 3">
            <a:extLst>
              <a:ext uri="{FF2B5EF4-FFF2-40B4-BE49-F238E27FC236}">
                <a16:creationId xmlns:a16="http://schemas.microsoft.com/office/drawing/2014/main" id="{A000EEDB-C82B-42FF-A63D-0F8A375C56F3}"/>
              </a:ext>
            </a:extLst>
          </p:cNvPr>
          <p:cNvSpPr/>
          <p:nvPr/>
        </p:nvSpPr>
        <p:spPr>
          <a:xfrm>
            <a:off x="-974" y="1496274"/>
            <a:ext cx="9144000" cy="507831"/>
          </a:xfrm>
          <a:prstGeom prst="rect">
            <a:avLst/>
          </a:prstGeom>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三个步骤</a:t>
            </a:r>
          </a:p>
        </p:txBody>
      </p:sp>
    </p:spTree>
    <p:extLst>
      <p:ext uri="{BB962C8B-B14F-4D97-AF65-F5344CB8AC3E}">
        <p14:creationId xmlns:p14="http://schemas.microsoft.com/office/powerpoint/2010/main" val="1905842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573085BD-72F8-4D20-AFAD-F9F09B03F589}"/>
              </a:ext>
            </a:extLst>
          </p:cNvPr>
          <p:cNvSpPr/>
          <p:nvPr/>
        </p:nvSpPr>
        <p:spPr>
          <a:xfrm>
            <a:off x="467544" y="555526"/>
            <a:ext cx="4067944" cy="738664"/>
          </a:xfrm>
          <a:prstGeom prst="rect">
            <a:avLst/>
          </a:prstGeom>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lang="zh-CN" altLang="en-US" sz="2800" b="1" noProof="0" dirty="0">
                <a:solidFill>
                  <a:srgbClr val="0070C0"/>
                </a:solidFill>
                <a:latin typeface="微软雅黑" panose="020B0503020204020204" pitchFamily="34" charset="-122"/>
                <a:ea typeface="微软雅黑" panose="020B0503020204020204" pitchFamily="34" charset="-122"/>
                <a:cs typeface="Arial" charset="0"/>
              </a:rPr>
              <a:t>代码赏析</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7" name="矩形 6">
            <a:extLst>
              <a:ext uri="{FF2B5EF4-FFF2-40B4-BE49-F238E27FC236}">
                <a16:creationId xmlns:a16="http://schemas.microsoft.com/office/drawing/2014/main" id="{BE0F18EC-86D4-4D26-A82A-397F741A0468}"/>
              </a:ext>
            </a:extLst>
          </p:cNvPr>
          <p:cNvSpPr/>
          <p:nvPr/>
        </p:nvSpPr>
        <p:spPr>
          <a:xfrm>
            <a:off x="-31109" y="1707654"/>
            <a:ext cx="4824536" cy="1938992"/>
          </a:xfrm>
          <a:prstGeom prst="rect">
            <a:avLst/>
          </a:prstGeom>
        </p:spPr>
        <p:txBody>
          <a:bodyPr wrap="square">
            <a:spAutoFit/>
          </a:bodyPr>
          <a:lstStyle/>
          <a:p>
            <a:pPr marL="0" marR="0" lvl="0" indent="0" algn="l" defTabSz="914400" rtl="0" eaLnBrk="1" fontAlgn="base" latinLnBrk="0" hangingPunct="1">
              <a:lnSpc>
                <a:spcPct val="2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en-US" altLang="zh-CN" sz="2000" b="1"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000" b="1" dirty="0">
                <a:latin typeface="微软雅黑" panose="020B0503020204020204" pitchFamily="34" charset="-122"/>
                <a:ea typeface="微软雅黑" panose="020B0503020204020204" pitchFamily="34" charset="-122"/>
                <a:cs typeface="Arial" charset="0"/>
              </a:rPr>
              <a:t>这是一段不超过</a:t>
            </a:r>
            <a:r>
              <a:rPr lang="en-US" altLang="zh-CN" sz="2000" b="1" dirty="0">
                <a:latin typeface="微软雅黑" panose="020B0503020204020204" pitchFamily="34" charset="-122"/>
                <a:ea typeface="微软雅黑" panose="020B0503020204020204" pitchFamily="34" charset="-122"/>
                <a:cs typeface="Arial" charset="0"/>
              </a:rPr>
              <a:t>20</a:t>
            </a:r>
            <a:r>
              <a:rPr lang="zh-CN" altLang="en-US" sz="2000" b="1" dirty="0">
                <a:latin typeface="微软雅黑" panose="020B0503020204020204" pitchFamily="34" charset="-122"/>
                <a:ea typeface="微软雅黑" panose="020B0503020204020204" pitchFamily="34" charset="-122"/>
                <a:cs typeface="Arial" charset="0"/>
              </a:rPr>
              <a:t>行的小代码</a:t>
            </a:r>
            <a:endPar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2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en-US" altLang="zh-CN" sz="2000" b="1"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虽短却小有创意，请实践之</a:t>
            </a:r>
            <a:endPar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2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000" b="1" dirty="0">
                <a:latin typeface="微软雅黑" panose="020B0503020204020204" pitchFamily="34" charset="-122"/>
                <a:ea typeface="微软雅黑" panose="020B0503020204020204" pitchFamily="34" charset="-122"/>
                <a:cs typeface="Arial" charset="0"/>
              </a:rPr>
              <a:t> 这是别人的精彩，你的呢？</a:t>
            </a:r>
            <a:endPar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3" name="Rectangle 1"/>
          <p:cNvSpPr>
            <a:spLocks noChangeArrowheads="1"/>
          </p:cNvSpPr>
          <p:nvPr/>
        </p:nvSpPr>
        <p:spPr bwMode="auto">
          <a:xfrm>
            <a:off x="5220072" y="195486"/>
            <a:ext cx="3312368" cy="4680520"/>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zh-CN" altLang="zh-CN" sz="1300" b="0" i="1" u="none" strike="noStrike" cap="none" normalizeH="0" baseline="0" dirty="0">
                <a:ln>
                  <a:noFill/>
                </a:ln>
                <a:solidFill>
                  <a:srgbClr val="66D9EF"/>
                </a:solidFill>
                <a:effectLst/>
                <a:latin typeface="Consolas" panose="020B0609020204030204" pitchFamily="49" charset="0"/>
              </a:rPr>
              <a:t>import </a:t>
            </a:r>
            <a:r>
              <a:rPr kumimoji="0" lang="zh-CN" altLang="zh-CN" sz="1300" b="0" i="0" u="none" strike="noStrike" cap="none" normalizeH="0" baseline="0" dirty="0">
                <a:ln>
                  <a:noFill/>
                </a:ln>
                <a:solidFill>
                  <a:srgbClr val="F8F8F2"/>
                </a:solidFill>
                <a:effectLst/>
                <a:latin typeface="Consolas" panose="020B0609020204030204" pitchFamily="49" charset="0"/>
              </a:rPr>
              <a:t>turtle </a:t>
            </a:r>
            <a:r>
              <a:rPr kumimoji="0" lang="zh-CN" altLang="zh-CN" sz="1300" b="0" i="1" u="none" strike="noStrike" cap="none" normalizeH="0" baseline="0" dirty="0">
                <a:ln>
                  <a:noFill/>
                </a:ln>
                <a:solidFill>
                  <a:srgbClr val="66D9EF"/>
                </a:solidFill>
                <a:effectLst/>
                <a:latin typeface="Consolas" panose="020B0609020204030204" pitchFamily="49" charset="0"/>
              </a:rPr>
              <a:t>as </a:t>
            </a:r>
            <a:r>
              <a:rPr kumimoji="0" lang="zh-CN" altLang="zh-CN" sz="1300" b="0" i="0" u="none" strike="noStrike" cap="none" normalizeH="0" baseline="0" dirty="0">
                <a:ln>
                  <a:noFill/>
                </a:ln>
                <a:solidFill>
                  <a:srgbClr val="F8F8F2"/>
                </a:solidFill>
                <a:effectLst/>
                <a:latin typeface="Consolas" panose="020B0609020204030204" pitchFamily="49" charset="0"/>
              </a:rPr>
              <a:t>t</a:t>
            </a:r>
            <a:br>
              <a:rPr kumimoji="0" lang="zh-CN" altLang="zh-CN" sz="1300" b="0" i="0" u="none" strike="noStrike" cap="none" normalizeH="0" baseline="0" dirty="0">
                <a:ln>
                  <a:noFill/>
                </a:ln>
                <a:solidFill>
                  <a:srgbClr val="F8F8F2"/>
                </a:solidFill>
                <a:effectLst/>
                <a:latin typeface="Consolas" panose="020B0609020204030204" pitchFamily="49" charset="0"/>
              </a:rPr>
            </a:br>
            <a:r>
              <a:rPr kumimoji="0" lang="zh-CN" altLang="zh-CN" sz="1300" b="0" i="0" u="none" strike="noStrike" cap="none" normalizeH="0" baseline="0" dirty="0">
                <a:ln>
                  <a:noFill/>
                </a:ln>
                <a:solidFill>
                  <a:srgbClr val="F8F8F2"/>
                </a:solidFill>
                <a:effectLst/>
                <a:latin typeface="Consolas" panose="020B0609020204030204" pitchFamily="49" charset="0"/>
              </a:rPr>
              <a:t>t.</a:t>
            </a:r>
            <a:r>
              <a:rPr kumimoji="0" lang="zh-CN" altLang="zh-CN" sz="1300" b="0" i="0" u="none" strike="noStrike" cap="none" normalizeH="0" baseline="0" dirty="0">
                <a:ln>
                  <a:noFill/>
                </a:ln>
                <a:solidFill>
                  <a:srgbClr val="66D9EF"/>
                </a:solidFill>
                <a:effectLst/>
                <a:latin typeface="Consolas" panose="020B0609020204030204" pitchFamily="49" charset="0"/>
              </a:rPr>
              <a:t>penup</a:t>
            </a:r>
            <a:r>
              <a:rPr kumimoji="0" lang="zh-CN" altLang="zh-CN" sz="1300" b="0" i="0" u="none" strike="noStrike" cap="none" normalizeH="0" baseline="0" dirty="0">
                <a:ln>
                  <a:noFill/>
                </a:ln>
                <a:solidFill>
                  <a:srgbClr val="F8F8F2"/>
                </a:solidFill>
                <a:effectLst/>
                <a:latin typeface="Consolas" panose="020B0609020204030204" pitchFamily="49" charset="0"/>
              </a:rPr>
              <a:t>()</a:t>
            </a:r>
            <a:br>
              <a:rPr kumimoji="0" lang="zh-CN" altLang="zh-CN" sz="1300" b="0" i="0" u="none" strike="noStrike" cap="none" normalizeH="0" baseline="0" dirty="0">
                <a:ln>
                  <a:noFill/>
                </a:ln>
                <a:solidFill>
                  <a:srgbClr val="F8F8F2"/>
                </a:solidFill>
                <a:effectLst/>
                <a:latin typeface="Consolas" panose="020B0609020204030204" pitchFamily="49" charset="0"/>
              </a:rPr>
            </a:br>
            <a:r>
              <a:rPr kumimoji="0" lang="zh-CN" altLang="zh-CN" sz="1300" b="0" i="0" u="none" strike="noStrike" cap="none" normalizeH="0" baseline="0" dirty="0">
                <a:ln>
                  <a:noFill/>
                </a:ln>
                <a:solidFill>
                  <a:srgbClr val="F8F8F2"/>
                </a:solidFill>
                <a:effectLst/>
                <a:latin typeface="Consolas" panose="020B0609020204030204" pitchFamily="49" charset="0"/>
              </a:rPr>
              <a:t>t.</a:t>
            </a:r>
            <a:r>
              <a:rPr kumimoji="0" lang="zh-CN" altLang="zh-CN" sz="1300" b="0" i="0" u="none" strike="noStrike" cap="none" normalizeH="0" baseline="0" dirty="0">
                <a:ln>
                  <a:noFill/>
                </a:ln>
                <a:solidFill>
                  <a:srgbClr val="66D9EF"/>
                </a:solidFill>
                <a:effectLst/>
                <a:latin typeface="Consolas" panose="020B0609020204030204" pitchFamily="49" charset="0"/>
              </a:rPr>
              <a:t>seth</a:t>
            </a:r>
            <a:r>
              <a:rPr kumimoji="0" lang="zh-CN" altLang="zh-CN" sz="1300" b="0" i="0" u="none" strike="noStrike" cap="none" normalizeH="0" baseline="0" dirty="0">
                <a:ln>
                  <a:noFill/>
                </a:ln>
                <a:solidFill>
                  <a:srgbClr val="F8F8F2"/>
                </a:solidFill>
                <a:effectLst/>
                <a:latin typeface="Consolas" panose="020B0609020204030204" pitchFamily="49" charset="0"/>
              </a:rPr>
              <a:t>(</a:t>
            </a:r>
            <a:r>
              <a:rPr kumimoji="0" lang="zh-CN" altLang="zh-CN" sz="1300" b="0" i="0" u="none" strike="noStrike" cap="none" normalizeH="0" baseline="0" dirty="0">
                <a:ln>
                  <a:noFill/>
                </a:ln>
                <a:solidFill>
                  <a:srgbClr val="F92672"/>
                </a:solidFill>
                <a:effectLst/>
                <a:latin typeface="Consolas" panose="020B0609020204030204" pitchFamily="49" charset="0"/>
              </a:rPr>
              <a:t>-</a:t>
            </a:r>
            <a:r>
              <a:rPr kumimoji="0" lang="zh-CN" altLang="zh-CN" sz="1300" b="0" i="0" u="none" strike="noStrike" cap="none" normalizeH="0" baseline="0" dirty="0">
                <a:ln>
                  <a:noFill/>
                </a:ln>
                <a:solidFill>
                  <a:srgbClr val="AE81FF"/>
                </a:solidFill>
                <a:effectLst/>
                <a:latin typeface="Consolas" panose="020B0609020204030204" pitchFamily="49" charset="0"/>
              </a:rPr>
              <a:t>90</a:t>
            </a:r>
            <a:r>
              <a:rPr kumimoji="0" lang="zh-CN" altLang="zh-CN" sz="1300" b="0" i="0" u="none" strike="noStrike" cap="none" normalizeH="0" baseline="0" dirty="0">
                <a:ln>
                  <a:noFill/>
                </a:ln>
                <a:solidFill>
                  <a:srgbClr val="F8F8F2"/>
                </a:solidFill>
                <a:effectLst/>
                <a:latin typeface="Consolas" panose="020B0609020204030204" pitchFamily="49" charset="0"/>
              </a:rPr>
              <a:t>)</a:t>
            </a:r>
            <a:br>
              <a:rPr kumimoji="0" lang="zh-CN" altLang="zh-CN" sz="1300" b="0" i="0" u="none" strike="noStrike" cap="none" normalizeH="0" baseline="0" dirty="0">
                <a:ln>
                  <a:noFill/>
                </a:ln>
                <a:solidFill>
                  <a:srgbClr val="F8F8F2"/>
                </a:solidFill>
                <a:effectLst/>
                <a:latin typeface="Consolas" panose="020B0609020204030204" pitchFamily="49" charset="0"/>
              </a:rPr>
            </a:br>
            <a:r>
              <a:rPr kumimoji="0" lang="zh-CN" altLang="zh-CN" sz="1300" b="0" i="0" u="none" strike="noStrike" cap="none" normalizeH="0" baseline="0" dirty="0">
                <a:ln>
                  <a:noFill/>
                </a:ln>
                <a:solidFill>
                  <a:srgbClr val="F8F8F2"/>
                </a:solidFill>
                <a:effectLst/>
                <a:latin typeface="Consolas" panose="020B0609020204030204" pitchFamily="49" charset="0"/>
              </a:rPr>
              <a:t>t.</a:t>
            </a:r>
            <a:r>
              <a:rPr kumimoji="0" lang="zh-CN" altLang="zh-CN" sz="1300" b="0" i="0" u="none" strike="noStrike" cap="none" normalizeH="0" baseline="0" dirty="0">
                <a:ln>
                  <a:noFill/>
                </a:ln>
                <a:solidFill>
                  <a:srgbClr val="66D9EF"/>
                </a:solidFill>
                <a:effectLst/>
                <a:latin typeface="Consolas" panose="020B0609020204030204" pitchFamily="49" charset="0"/>
              </a:rPr>
              <a:t>fd</a:t>
            </a:r>
            <a:r>
              <a:rPr kumimoji="0" lang="zh-CN" altLang="zh-CN" sz="1300" b="0" i="0" u="none" strike="noStrike" cap="none" normalizeH="0" baseline="0" dirty="0">
                <a:ln>
                  <a:noFill/>
                </a:ln>
                <a:solidFill>
                  <a:srgbClr val="F8F8F2"/>
                </a:solidFill>
                <a:effectLst/>
                <a:latin typeface="Consolas" panose="020B0609020204030204" pitchFamily="49" charset="0"/>
              </a:rPr>
              <a:t>(</a:t>
            </a:r>
            <a:r>
              <a:rPr kumimoji="0" lang="zh-CN" altLang="zh-CN" sz="1300" b="0" i="0" u="none" strike="noStrike" cap="none" normalizeH="0" baseline="0" dirty="0">
                <a:ln>
                  <a:noFill/>
                </a:ln>
                <a:solidFill>
                  <a:srgbClr val="AE81FF"/>
                </a:solidFill>
                <a:effectLst/>
                <a:latin typeface="Consolas" panose="020B0609020204030204" pitchFamily="49" charset="0"/>
              </a:rPr>
              <a:t>160</a:t>
            </a:r>
            <a:r>
              <a:rPr kumimoji="0" lang="zh-CN" altLang="zh-CN" sz="1300" b="0" i="0" u="none" strike="noStrike" cap="none" normalizeH="0" baseline="0" dirty="0">
                <a:ln>
                  <a:noFill/>
                </a:ln>
                <a:solidFill>
                  <a:srgbClr val="F8F8F2"/>
                </a:solidFill>
                <a:effectLst/>
                <a:latin typeface="Consolas" panose="020B0609020204030204" pitchFamily="49" charset="0"/>
              </a:rPr>
              <a:t>)</a:t>
            </a:r>
            <a:br>
              <a:rPr kumimoji="0" lang="zh-CN" altLang="zh-CN" sz="1300" b="0" i="0" u="none" strike="noStrike" cap="none" normalizeH="0" baseline="0" dirty="0">
                <a:ln>
                  <a:noFill/>
                </a:ln>
                <a:solidFill>
                  <a:srgbClr val="F8F8F2"/>
                </a:solidFill>
                <a:effectLst/>
                <a:latin typeface="Consolas" panose="020B0609020204030204" pitchFamily="49" charset="0"/>
              </a:rPr>
            </a:br>
            <a:r>
              <a:rPr kumimoji="0" lang="zh-CN" altLang="zh-CN" sz="1300" b="0" i="0" u="none" strike="noStrike" cap="none" normalizeH="0" baseline="0" dirty="0">
                <a:ln>
                  <a:noFill/>
                </a:ln>
                <a:solidFill>
                  <a:srgbClr val="F8F8F2"/>
                </a:solidFill>
                <a:effectLst/>
                <a:latin typeface="Consolas" panose="020B0609020204030204" pitchFamily="49" charset="0"/>
              </a:rPr>
              <a:t>t.</a:t>
            </a:r>
            <a:r>
              <a:rPr kumimoji="0" lang="zh-CN" altLang="zh-CN" sz="1300" b="0" i="0" u="none" strike="noStrike" cap="none" normalizeH="0" baseline="0" dirty="0">
                <a:ln>
                  <a:noFill/>
                </a:ln>
                <a:solidFill>
                  <a:srgbClr val="66D9EF"/>
                </a:solidFill>
                <a:effectLst/>
                <a:latin typeface="Consolas" panose="020B0609020204030204" pitchFamily="49" charset="0"/>
              </a:rPr>
              <a:t>pendown</a:t>
            </a:r>
            <a:r>
              <a:rPr kumimoji="0" lang="zh-CN" altLang="zh-CN" sz="1300" b="0" i="0" u="none" strike="noStrike" cap="none" normalizeH="0" baseline="0" dirty="0">
                <a:ln>
                  <a:noFill/>
                </a:ln>
                <a:solidFill>
                  <a:srgbClr val="F8F8F2"/>
                </a:solidFill>
                <a:effectLst/>
                <a:latin typeface="Consolas" panose="020B0609020204030204" pitchFamily="49" charset="0"/>
              </a:rPr>
              <a:t>()</a:t>
            </a:r>
            <a:br>
              <a:rPr kumimoji="0" lang="zh-CN" altLang="zh-CN" sz="1300" b="0" i="0" u="none" strike="noStrike" cap="none" normalizeH="0" baseline="0" dirty="0">
                <a:ln>
                  <a:noFill/>
                </a:ln>
                <a:solidFill>
                  <a:srgbClr val="F8F8F2"/>
                </a:solidFill>
                <a:effectLst/>
                <a:latin typeface="Consolas" panose="020B0609020204030204" pitchFamily="49" charset="0"/>
              </a:rPr>
            </a:br>
            <a:r>
              <a:rPr kumimoji="0" lang="zh-CN" altLang="zh-CN" sz="1300" b="0" i="0" u="none" strike="noStrike" cap="none" normalizeH="0" baseline="0" dirty="0">
                <a:ln>
                  <a:noFill/>
                </a:ln>
                <a:solidFill>
                  <a:srgbClr val="F8F8F2"/>
                </a:solidFill>
                <a:effectLst/>
                <a:latin typeface="Consolas" panose="020B0609020204030204" pitchFamily="49" charset="0"/>
              </a:rPr>
              <a:t>t.</a:t>
            </a:r>
            <a:r>
              <a:rPr kumimoji="0" lang="zh-CN" altLang="zh-CN" sz="1300" b="0" i="0" u="none" strike="noStrike" cap="none" normalizeH="0" baseline="0" dirty="0">
                <a:ln>
                  <a:noFill/>
                </a:ln>
                <a:solidFill>
                  <a:srgbClr val="66D9EF"/>
                </a:solidFill>
                <a:effectLst/>
                <a:latin typeface="Consolas" panose="020B0609020204030204" pitchFamily="49" charset="0"/>
              </a:rPr>
              <a:t>pensize</a:t>
            </a:r>
            <a:r>
              <a:rPr kumimoji="0" lang="zh-CN" altLang="zh-CN" sz="1300" b="0" i="0" u="none" strike="noStrike" cap="none" normalizeH="0" baseline="0" dirty="0">
                <a:ln>
                  <a:noFill/>
                </a:ln>
                <a:solidFill>
                  <a:srgbClr val="F8F8F2"/>
                </a:solidFill>
                <a:effectLst/>
                <a:latin typeface="Consolas" panose="020B0609020204030204" pitchFamily="49" charset="0"/>
              </a:rPr>
              <a:t>(</a:t>
            </a:r>
            <a:r>
              <a:rPr kumimoji="0" lang="zh-CN" altLang="zh-CN" sz="1300" b="0" i="0" u="none" strike="noStrike" cap="none" normalizeH="0" baseline="0" dirty="0">
                <a:ln>
                  <a:noFill/>
                </a:ln>
                <a:solidFill>
                  <a:srgbClr val="AE81FF"/>
                </a:solidFill>
                <a:effectLst/>
                <a:latin typeface="Consolas" panose="020B0609020204030204" pitchFamily="49" charset="0"/>
              </a:rPr>
              <a:t>20</a:t>
            </a:r>
            <a:r>
              <a:rPr kumimoji="0" lang="zh-CN" altLang="zh-CN" sz="1300" b="0" i="0" u="none" strike="noStrike" cap="none" normalizeH="0" baseline="0" dirty="0">
                <a:ln>
                  <a:noFill/>
                </a:ln>
                <a:solidFill>
                  <a:srgbClr val="F8F8F2"/>
                </a:solidFill>
                <a:effectLst/>
                <a:latin typeface="Consolas" panose="020B0609020204030204" pitchFamily="49" charset="0"/>
              </a:rPr>
              <a:t>)</a:t>
            </a:r>
            <a:br>
              <a:rPr kumimoji="0" lang="zh-CN" altLang="zh-CN" sz="1300" b="0" i="0" u="none" strike="noStrike" cap="none" normalizeH="0" baseline="0" dirty="0">
                <a:ln>
                  <a:noFill/>
                </a:ln>
                <a:solidFill>
                  <a:srgbClr val="F8F8F2"/>
                </a:solidFill>
                <a:effectLst/>
                <a:latin typeface="Consolas" panose="020B0609020204030204" pitchFamily="49" charset="0"/>
              </a:rPr>
            </a:br>
            <a:r>
              <a:rPr kumimoji="0" lang="zh-CN" altLang="zh-CN" sz="1300" b="0" i="0" u="none" strike="noStrike" cap="none" normalizeH="0" baseline="0" dirty="0">
                <a:ln>
                  <a:noFill/>
                </a:ln>
                <a:solidFill>
                  <a:srgbClr val="F8F8F2"/>
                </a:solidFill>
                <a:effectLst/>
                <a:latin typeface="Consolas" panose="020B0609020204030204" pitchFamily="49" charset="0"/>
              </a:rPr>
              <a:t>t.</a:t>
            </a:r>
            <a:r>
              <a:rPr kumimoji="0" lang="zh-CN" altLang="zh-CN" sz="1300" b="0" i="0" u="none" strike="noStrike" cap="none" normalizeH="0" baseline="0" dirty="0">
                <a:ln>
                  <a:noFill/>
                </a:ln>
                <a:solidFill>
                  <a:srgbClr val="66D9EF"/>
                </a:solidFill>
                <a:effectLst/>
                <a:latin typeface="Consolas" panose="020B0609020204030204" pitchFamily="49" charset="0"/>
              </a:rPr>
              <a:t>colormode</a:t>
            </a:r>
            <a:r>
              <a:rPr kumimoji="0" lang="zh-CN" altLang="zh-CN" sz="1300" b="0" i="0" u="none" strike="noStrike" cap="none" normalizeH="0" baseline="0" dirty="0">
                <a:ln>
                  <a:noFill/>
                </a:ln>
                <a:solidFill>
                  <a:srgbClr val="F8F8F2"/>
                </a:solidFill>
                <a:effectLst/>
                <a:latin typeface="Consolas" panose="020B0609020204030204" pitchFamily="49" charset="0"/>
              </a:rPr>
              <a:t>(</a:t>
            </a:r>
            <a:r>
              <a:rPr kumimoji="0" lang="zh-CN" altLang="zh-CN" sz="1300" b="0" i="0" u="none" strike="noStrike" cap="none" normalizeH="0" baseline="0" dirty="0">
                <a:ln>
                  <a:noFill/>
                </a:ln>
                <a:solidFill>
                  <a:srgbClr val="AE81FF"/>
                </a:solidFill>
                <a:effectLst/>
                <a:latin typeface="Consolas" panose="020B0609020204030204" pitchFamily="49" charset="0"/>
              </a:rPr>
              <a:t>255</a:t>
            </a:r>
            <a:r>
              <a:rPr kumimoji="0" lang="zh-CN" altLang="zh-CN" sz="1300" b="0" i="0" u="none" strike="noStrike" cap="none" normalizeH="0" baseline="0" dirty="0">
                <a:ln>
                  <a:noFill/>
                </a:ln>
                <a:solidFill>
                  <a:srgbClr val="F8F8F2"/>
                </a:solidFill>
                <a:effectLst/>
                <a:latin typeface="Consolas" panose="020B0609020204030204" pitchFamily="49" charset="0"/>
              </a:rPr>
              <a:t>)</a:t>
            </a:r>
            <a:br>
              <a:rPr kumimoji="0" lang="zh-CN" altLang="zh-CN" sz="1300" b="0" i="0" u="none" strike="noStrike" cap="none" normalizeH="0" baseline="0" dirty="0">
                <a:ln>
                  <a:noFill/>
                </a:ln>
                <a:solidFill>
                  <a:srgbClr val="F8F8F2"/>
                </a:solidFill>
                <a:effectLst/>
                <a:latin typeface="Consolas" panose="020B0609020204030204" pitchFamily="49" charset="0"/>
              </a:rPr>
            </a:br>
            <a:r>
              <a:rPr kumimoji="0" lang="zh-CN" altLang="zh-CN" sz="1300" b="0" i="1" u="none" strike="noStrike" cap="none" normalizeH="0" baseline="0" dirty="0">
                <a:ln>
                  <a:noFill/>
                </a:ln>
                <a:solidFill>
                  <a:srgbClr val="66D9EF"/>
                </a:solidFill>
                <a:effectLst/>
                <a:latin typeface="Consolas" panose="020B0609020204030204" pitchFamily="49" charset="0"/>
              </a:rPr>
              <a:t>for </a:t>
            </a:r>
            <a:r>
              <a:rPr kumimoji="0" lang="zh-CN" altLang="zh-CN" sz="1300" b="0" i="0" u="none" strike="noStrike" cap="none" normalizeH="0" baseline="0" dirty="0">
                <a:ln>
                  <a:noFill/>
                </a:ln>
                <a:solidFill>
                  <a:srgbClr val="F8F8F2"/>
                </a:solidFill>
                <a:effectLst/>
                <a:latin typeface="Consolas" panose="020B0609020204030204" pitchFamily="49" charset="0"/>
              </a:rPr>
              <a:t>j </a:t>
            </a:r>
            <a:r>
              <a:rPr kumimoji="0" lang="zh-CN" altLang="zh-CN" sz="1300" b="0" i="1" u="none" strike="noStrike" cap="none" normalizeH="0" baseline="0" dirty="0">
                <a:ln>
                  <a:noFill/>
                </a:ln>
                <a:solidFill>
                  <a:srgbClr val="66D9EF"/>
                </a:solidFill>
                <a:effectLst/>
                <a:latin typeface="Consolas" panose="020B0609020204030204" pitchFamily="49" charset="0"/>
              </a:rPr>
              <a:t>in </a:t>
            </a:r>
            <a:r>
              <a:rPr kumimoji="0" lang="zh-CN" altLang="zh-CN" sz="1300" b="0" i="0" u="none" strike="noStrike" cap="none" normalizeH="0" baseline="0" dirty="0">
                <a:ln>
                  <a:noFill/>
                </a:ln>
                <a:solidFill>
                  <a:srgbClr val="66D9EF"/>
                </a:solidFill>
                <a:effectLst/>
                <a:latin typeface="Consolas" panose="020B0609020204030204" pitchFamily="49" charset="0"/>
              </a:rPr>
              <a:t>range</a:t>
            </a:r>
            <a:r>
              <a:rPr kumimoji="0" lang="zh-CN" altLang="zh-CN" sz="1300" b="0" i="0" u="none" strike="noStrike" cap="none" normalizeH="0" baseline="0" dirty="0">
                <a:ln>
                  <a:noFill/>
                </a:ln>
                <a:solidFill>
                  <a:srgbClr val="F8F8F2"/>
                </a:solidFill>
                <a:effectLst/>
                <a:latin typeface="Consolas" panose="020B0609020204030204" pitchFamily="49" charset="0"/>
              </a:rPr>
              <a:t>(</a:t>
            </a:r>
            <a:r>
              <a:rPr kumimoji="0" lang="zh-CN" altLang="zh-CN" sz="1300" b="0" i="0" u="none" strike="noStrike" cap="none" normalizeH="0" baseline="0" dirty="0">
                <a:ln>
                  <a:noFill/>
                </a:ln>
                <a:solidFill>
                  <a:srgbClr val="AE81FF"/>
                </a:solidFill>
                <a:effectLst/>
                <a:latin typeface="Consolas" panose="020B0609020204030204" pitchFamily="49" charset="0"/>
              </a:rPr>
              <a:t>10</a:t>
            </a:r>
            <a:r>
              <a:rPr kumimoji="0" lang="zh-CN" altLang="zh-CN" sz="1300" b="0" i="0" u="none" strike="noStrike" cap="none" normalizeH="0" baseline="0" dirty="0">
                <a:ln>
                  <a:noFill/>
                </a:ln>
                <a:solidFill>
                  <a:srgbClr val="F8F8F2"/>
                </a:solidFill>
                <a:effectLst/>
                <a:latin typeface="Consolas" panose="020B0609020204030204" pitchFamily="49" charset="0"/>
              </a:rPr>
              <a:t>)</a:t>
            </a:r>
            <a:r>
              <a:rPr kumimoji="0" lang="zh-CN" altLang="zh-CN" sz="1300" b="0" i="0" u="none" strike="noStrike" cap="none" normalizeH="0" baseline="0" dirty="0">
                <a:ln>
                  <a:noFill/>
                </a:ln>
                <a:solidFill>
                  <a:srgbClr val="F92672"/>
                </a:solidFill>
                <a:effectLst/>
                <a:latin typeface="Consolas" panose="020B0609020204030204" pitchFamily="49" charset="0"/>
              </a:rPr>
              <a:t>:</a:t>
            </a:r>
            <a:br>
              <a:rPr kumimoji="0" lang="zh-CN" altLang="zh-CN" sz="1300" b="0" i="0" u="none" strike="noStrike" cap="none" normalizeH="0" baseline="0" dirty="0">
                <a:ln>
                  <a:noFill/>
                </a:ln>
                <a:solidFill>
                  <a:srgbClr val="F92672"/>
                </a:solidFill>
                <a:effectLst/>
                <a:latin typeface="Consolas" panose="020B0609020204030204" pitchFamily="49" charset="0"/>
              </a:rPr>
            </a:br>
            <a:r>
              <a:rPr kumimoji="0" lang="zh-CN" altLang="zh-CN" sz="1300" b="0" i="0" u="none" strike="noStrike" cap="none" normalizeH="0" baseline="0" dirty="0">
                <a:ln>
                  <a:noFill/>
                </a:ln>
                <a:solidFill>
                  <a:srgbClr val="F92672"/>
                </a:solidFill>
                <a:effectLst/>
                <a:latin typeface="Consolas" panose="020B0609020204030204" pitchFamily="49" charset="0"/>
              </a:rPr>
              <a:t>   </a:t>
            </a:r>
            <a:r>
              <a:rPr kumimoji="0" lang="zh-CN" altLang="zh-CN" sz="1300" b="0" i="0" u="none" strike="noStrike" cap="none" normalizeH="0" baseline="0" dirty="0">
                <a:ln>
                  <a:noFill/>
                </a:ln>
                <a:solidFill>
                  <a:srgbClr val="F8F8F2"/>
                </a:solidFill>
                <a:effectLst/>
                <a:latin typeface="Consolas" panose="020B0609020204030204" pitchFamily="49" charset="0"/>
              </a:rPr>
              <a:t>t.</a:t>
            </a:r>
            <a:r>
              <a:rPr kumimoji="0" lang="zh-CN" altLang="zh-CN" sz="1300" b="0" i="0" u="none" strike="noStrike" cap="none" normalizeH="0" baseline="0" dirty="0">
                <a:ln>
                  <a:noFill/>
                </a:ln>
                <a:solidFill>
                  <a:srgbClr val="66D9EF"/>
                </a:solidFill>
                <a:effectLst/>
                <a:latin typeface="Consolas" panose="020B0609020204030204" pitchFamily="49" charset="0"/>
              </a:rPr>
              <a:t>speed</a:t>
            </a:r>
            <a:r>
              <a:rPr kumimoji="0" lang="zh-CN" altLang="zh-CN" sz="1300" b="0" i="0" u="none" strike="noStrike" cap="none" normalizeH="0" baseline="0" dirty="0">
                <a:ln>
                  <a:noFill/>
                </a:ln>
                <a:solidFill>
                  <a:srgbClr val="F8F8F2"/>
                </a:solidFill>
                <a:effectLst/>
                <a:latin typeface="Consolas" panose="020B0609020204030204" pitchFamily="49" charset="0"/>
              </a:rPr>
              <a:t>(</a:t>
            </a:r>
            <a:r>
              <a:rPr kumimoji="0" lang="zh-CN" altLang="zh-CN" sz="1300" b="0" i="0" u="none" strike="noStrike" cap="none" normalizeH="0" baseline="0" dirty="0">
                <a:ln>
                  <a:noFill/>
                </a:ln>
                <a:solidFill>
                  <a:srgbClr val="AE81FF"/>
                </a:solidFill>
                <a:effectLst/>
                <a:latin typeface="Consolas" panose="020B0609020204030204" pitchFamily="49" charset="0"/>
              </a:rPr>
              <a:t>1000</a:t>
            </a:r>
            <a:r>
              <a:rPr kumimoji="0" lang="zh-CN" altLang="zh-CN" sz="1300" b="0" i="0" u="none" strike="noStrike" cap="none" normalizeH="0" baseline="0" dirty="0">
                <a:ln>
                  <a:noFill/>
                </a:ln>
                <a:solidFill>
                  <a:srgbClr val="F8F8F2"/>
                </a:solidFill>
                <a:effectLst/>
                <a:latin typeface="Consolas" panose="020B0609020204030204" pitchFamily="49" charset="0"/>
              </a:rPr>
              <a:t>)</a:t>
            </a:r>
            <a:br>
              <a:rPr kumimoji="0" lang="zh-CN" altLang="zh-CN" sz="1300" b="0" i="0" u="none" strike="noStrike" cap="none" normalizeH="0" baseline="0" dirty="0">
                <a:ln>
                  <a:noFill/>
                </a:ln>
                <a:solidFill>
                  <a:srgbClr val="F8F8F2"/>
                </a:solidFill>
                <a:effectLst/>
                <a:latin typeface="Consolas" panose="020B0609020204030204" pitchFamily="49" charset="0"/>
              </a:rPr>
            </a:br>
            <a:r>
              <a:rPr kumimoji="0" lang="zh-CN" altLang="zh-CN" sz="1300" b="0" i="0" u="none" strike="noStrike" cap="none" normalizeH="0" baseline="0" dirty="0">
                <a:ln>
                  <a:noFill/>
                </a:ln>
                <a:solidFill>
                  <a:srgbClr val="F8F8F2"/>
                </a:solidFill>
                <a:effectLst/>
                <a:latin typeface="Consolas" panose="020B0609020204030204" pitchFamily="49" charset="0"/>
              </a:rPr>
              <a:t>   t.</a:t>
            </a:r>
            <a:r>
              <a:rPr kumimoji="0" lang="zh-CN" altLang="zh-CN" sz="1300" b="0" i="0" u="none" strike="noStrike" cap="none" normalizeH="0" baseline="0" dirty="0">
                <a:ln>
                  <a:noFill/>
                </a:ln>
                <a:solidFill>
                  <a:srgbClr val="66D9EF"/>
                </a:solidFill>
                <a:effectLst/>
                <a:latin typeface="Consolas" panose="020B0609020204030204" pitchFamily="49" charset="0"/>
              </a:rPr>
              <a:t>pencolor</a:t>
            </a:r>
            <a:r>
              <a:rPr kumimoji="0" lang="zh-CN" altLang="zh-CN" sz="1300" b="0" i="0" u="none" strike="noStrike" cap="none" normalizeH="0" baseline="0" dirty="0">
                <a:ln>
                  <a:noFill/>
                </a:ln>
                <a:solidFill>
                  <a:srgbClr val="F8F8F2"/>
                </a:solidFill>
                <a:effectLst/>
                <a:latin typeface="Consolas" panose="020B0609020204030204" pitchFamily="49" charset="0"/>
              </a:rPr>
              <a:t>(</a:t>
            </a:r>
            <a:r>
              <a:rPr kumimoji="0" lang="zh-CN" altLang="zh-CN" sz="1300" b="0" i="0" u="none" strike="noStrike" cap="none" normalizeH="0" baseline="0" dirty="0">
                <a:ln>
                  <a:noFill/>
                </a:ln>
                <a:solidFill>
                  <a:srgbClr val="AE81FF"/>
                </a:solidFill>
                <a:effectLst/>
                <a:latin typeface="Consolas" panose="020B0609020204030204" pitchFamily="49" charset="0"/>
              </a:rPr>
              <a:t>25</a:t>
            </a:r>
            <a:r>
              <a:rPr kumimoji="0" lang="zh-CN" altLang="zh-CN" sz="1300" b="0" i="0" u="none" strike="noStrike" cap="none" normalizeH="0" baseline="0" dirty="0">
                <a:ln>
                  <a:noFill/>
                </a:ln>
                <a:solidFill>
                  <a:srgbClr val="F92672"/>
                </a:solidFill>
                <a:effectLst/>
                <a:latin typeface="Consolas" panose="020B0609020204030204" pitchFamily="49" charset="0"/>
              </a:rPr>
              <a:t>*</a:t>
            </a:r>
            <a:r>
              <a:rPr kumimoji="0" lang="zh-CN" altLang="zh-CN" sz="1300" b="0" i="0" u="none" strike="noStrike" cap="none" normalizeH="0" baseline="0" dirty="0">
                <a:ln>
                  <a:noFill/>
                </a:ln>
                <a:solidFill>
                  <a:srgbClr val="F8F8F2"/>
                </a:solidFill>
                <a:effectLst/>
                <a:latin typeface="Consolas" panose="020B0609020204030204" pitchFamily="49" charset="0"/>
              </a:rPr>
              <a:t>j,</a:t>
            </a:r>
            <a:r>
              <a:rPr kumimoji="0" lang="zh-CN" altLang="zh-CN" sz="1300" b="0" i="0" u="none" strike="noStrike" cap="none" normalizeH="0" baseline="0" dirty="0">
                <a:ln>
                  <a:noFill/>
                </a:ln>
                <a:solidFill>
                  <a:srgbClr val="AE81FF"/>
                </a:solidFill>
                <a:effectLst/>
                <a:latin typeface="Consolas" panose="020B0609020204030204" pitchFamily="49" charset="0"/>
              </a:rPr>
              <a:t>5</a:t>
            </a:r>
            <a:r>
              <a:rPr kumimoji="0" lang="zh-CN" altLang="zh-CN" sz="1300" b="0" i="0" u="none" strike="noStrike" cap="none" normalizeH="0" baseline="0" dirty="0">
                <a:ln>
                  <a:noFill/>
                </a:ln>
                <a:solidFill>
                  <a:srgbClr val="F92672"/>
                </a:solidFill>
                <a:effectLst/>
                <a:latin typeface="Consolas" panose="020B0609020204030204" pitchFamily="49" charset="0"/>
              </a:rPr>
              <a:t>*</a:t>
            </a:r>
            <a:r>
              <a:rPr kumimoji="0" lang="zh-CN" altLang="zh-CN" sz="1300" b="0" i="0" u="none" strike="noStrike" cap="none" normalizeH="0" baseline="0" dirty="0">
                <a:ln>
                  <a:noFill/>
                </a:ln>
                <a:solidFill>
                  <a:srgbClr val="F8F8F2"/>
                </a:solidFill>
                <a:effectLst/>
                <a:latin typeface="Consolas" panose="020B0609020204030204" pitchFamily="49" charset="0"/>
              </a:rPr>
              <a:t>j,</a:t>
            </a:r>
            <a:r>
              <a:rPr kumimoji="0" lang="zh-CN" altLang="zh-CN" sz="1300" b="0" i="0" u="none" strike="noStrike" cap="none" normalizeH="0" baseline="0" dirty="0">
                <a:ln>
                  <a:noFill/>
                </a:ln>
                <a:solidFill>
                  <a:srgbClr val="AE81FF"/>
                </a:solidFill>
                <a:effectLst/>
                <a:latin typeface="Consolas" panose="020B0609020204030204" pitchFamily="49" charset="0"/>
              </a:rPr>
              <a:t>15</a:t>
            </a:r>
            <a:r>
              <a:rPr kumimoji="0" lang="zh-CN" altLang="zh-CN" sz="1300" b="0" i="0" u="none" strike="noStrike" cap="none" normalizeH="0" baseline="0" dirty="0">
                <a:ln>
                  <a:noFill/>
                </a:ln>
                <a:solidFill>
                  <a:srgbClr val="F92672"/>
                </a:solidFill>
                <a:effectLst/>
                <a:latin typeface="Consolas" panose="020B0609020204030204" pitchFamily="49" charset="0"/>
              </a:rPr>
              <a:t>*</a:t>
            </a:r>
            <a:r>
              <a:rPr kumimoji="0" lang="zh-CN" altLang="zh-CN" sz="1300" b="0" i="0" u="none" strike="noStrike" cap="none" normalizeH="0" baseline="0" dirty="0">
                <a:ln>
                  <a:noFill/>
                </a:ln>
                <a:solidFill>
                  <a:srgbClr val="F8F8F2"/>
                </a:solidFill>
                <a:effectLst/>
                <a:latin typeface="Consolas" panose="020B0609020204030204" pitchFamily="49" charset="0"/>
              </a:rPr>
              <a:t>j)</a:t>
            </a:r>
            <a:br>
              <a:rPr kumimoji="0" lang="zh-CN" altLang="zh-CN" sz="1300" b="0" i="0" u="none" strike="noStrike" cap="none" normalizeH="0" baseline="0" dirty="0">
                <a:ln>
                  <a:noFill/>
                </a:ln>
                <a:solidFill>
                  <a:srgbClr val="F8F8F2"/>
                </a:solidFill>
                <a:effectLst/>
                <a:latin typeface="Consolas" panose="020B0609020204030204" pitchFamily="49" charset="0"/>
              </a:rPr>
            </a:br>
            <a:r>
              <a:rPr kumimoji="0" lang="zh-CN" altLang="zh-CN" sz="1300" b="0" i="0" u="none" strike="noStrike" cap="none" normalizeH="0" baseline="0" dirty="0">
                <a:ln>
                  <a:noFill/>
                </a:ln>
                <a:solidFill>
                  <a:srgbClr val="F8F8F2"/>
                </a:solidFill>
                <a:effectLst/>
                <a:latin typeface="Consolas" panose="020B0609020204030204" pitchFamily="49" charset="0"/>
              </a:rPr>
              <a:t>   t.</a:t>
            </a:r>
            <a:r>
              <a:rPr kumimoji="0" lang="zh-CN" altLang="zh-CN" sz="1300" b="0" i="0" u="none" strike="noStrike" cap="none" normalizeH="0" baseline="0" dirty="0">
                <a:ln>
                  <a:noFill/>
                </a:ln>
                <a:solidFill>
                  <a:srgbClr val="66D9EF"/>
                </a:solidFill>
                <a:effectLst/>
                <a:latin typeface="Consolas" panose="020B0609020204030204" pitchFamily="49" charset="0"/>
              </a:rPr>
              <a:t>seth</a:t>
            </a:r>
            <a:r>
              <a:rPr kumimoji="0" lang="zh-CN" altLang="zh-CN" sz="1300" b="0" i="0" u="none" strike="noStrike" cap="none" normalizeH="0" baseline="0" dirty="0">
                <a:ln>
                  <a:noFill/>
                </a:ln>
                <a:solidFill>
                  <a:srgbClr val="F8F8F2"/>
                </a:solidFill>
                <a:effectLst/>
                <a:latin typeface="Consolas" panose="020B0609020204030204" pitchFamily="49" charset="0"/>
              </a:rPr>
              <a:t>(</a:t>
            </a:r>
            <a:r>
              <a:rPr kumimoji="0" lang="zh-CN" altLang="zh-CN" sz="1300" b="0" i="0" u="none" strike="noStrike" cap="none" normalizeH="0" baseline="0" dirty="0">
                <a:ln>
                  <a:noFill/>
                </a:ln>
                <a:solidFill>
                  <a:srgbClr val="AE81FF"/>
                </a:solidFill>
                <a:effectLst/>
                <a:latin typeface="Consolas" panose="020B0609020204030204" pitchFamily="49" charset="0"/>
              </a:rPr>
              <a:t>130</a:t>
            </a:r>
            <a:r>
              <a:rPr kumimoji="0" lang="zh-CN" altLang="zh-CN" sz="1300" b="0" i="0" u="none" strike="noStrike" cap="none" normalizeH="0" baseline="0" dirty="0">
                <a:ln>
                  <a:noFill/>
                </a:ln>
                <a:solidFill>
                  <a:srgbClr val="F8F8F2"/>
                </a:solidFill>
                <a:effectLst/>
                <a:latin typeface="Consolas" panose="020B0609020204030204" pitchFamily="49" charset="0"/>
              </a:rPr>
              <a:t>)</a:t>
            </a:r>
            <a:br>
              <a:rPr kumimoji="0" lang="zh-CN" altLang="zh-CN" sz="1300" b="0" i="0" u="none" strike="noStrike" cap="none" normalizeH="0" baseline="0" dirty="0">
                <a:ln>
                  <a:noFill/>
                </a:ln>
                <a:solidFill>
                  <a:srgbClr val="F8F8F2"/>
                </a:solidFill>
                <a:effectLst/>
                <a:latin typeface="Consolas" panose="020B0609020204030204" pitchFamily="49" charset="0"/>
              </a:rPr>
            </a:br>
            <a:r>
              <a:rPr kumimoji="0" lang="zh-CN" altLang="zh-CN" sz="1300" b="0" i="0" u="none" strike="noStrike" cap="none" normalizeH="0" baseline="0" dirty="0">
                <a:ln>
                  <a:noFill/>
                </a:ln>
                <a:solidFill>
                  <a:srgbClr val="F8F8F2"/>
                </a:solidFill>
                <a:effectLst/>
                <a:latin typeface="Consolas" panose="020B0609020204030204" pitchFamily="49" charset="0"/>
              </a:rPr>
              <a:t>   t.</a:t>
            </a:r>
            <a:r>
              <a:rPr kumimoji="0" lang="zh-CN" altLang="zh-CN" sz="1300" b="0" i="0" u="none" strike="noStrike" cap="none" normalizeH="0" baseline="0" dirty="0">
                <a:ln>
                  <a:noFill/>
                </a:ln>
                <a:solidFill>
                  <a:srgbClr val="66D9EF"/>
                </a:solidFill>
                <a:effectLst/>
                <a:latin typeface="Consolas" panose="020B0609020204030204" pitchFamily="49" charset="0"/>
              </a:rPr>
              <a:t>fd</a:t>
            </a:r>
            <a:r>
              <a:rPr kumimoji="0" lang="zh-CN" altLang="zh-CN" sz="1300" b="0" i="0" u="none" strike="noStrike" cap="none" normalizeH="0" baseline="0" dirty="0">
                <a:ln>
                  <a:noFill/>
                </a:ln>
                <a:solidFill>
                  <a:srgbClr val="F8F8F2"/>
                </a:solidFill>
                <a:effectLst/>
                <a:latin typeface="Consolas" panose="020B0609020204030204" pitchFamily="49" charset="0"/>
              </a:rPr>
              <a:t>(</a:t>
            </a:r>
            <a:r>
              <a:rPr kumimoji="0" lang="zh-CN" altLang="zh-CN" sz="1300" b="0" i="0" u="none" strike="noStrike" cap="none" normalizeH="0" baseline="0" dirty="0">
                <a:ln>
                  <a:noFill/>
                </a:ln>
                <a:solidFill>
                  <a:srgbClr val="AE81FF"/>
                </a:solidFill>
                <a:effectLst/>
                <a:latin typeface="Consolas" panose="020B0609020204030204" pitchFamily="49" charset="0"/>
              </a:rPr>
              <a:t>220</a:t>
            </a:r>
            <a:r>
              <a:rPr kumimoji="0" lang="zh-CN" altLang="zh-CN" sz="1300" b="0" i="0" u="none" strike="noStrike" cap="none" normalizeH="0" baseline="0" dirty="0">
                <a:ln>
                  <a:noFill/>
                </a:ln>
                <a:solidFill>
                  <a:srgbClr val="F8F8F2"/>
                </a:solidFill>
                <a:effectLst/>
                <a:latin typeface="Consolas" panose="020B0609020204030204" pitchFamily="49" charset="0"/>
              </a:rPr>
              <a:t>)</a:t>
            </a:r>
            <a:br>
              <a:rPr kumimoji="0" lang="zh-CN" altLang="zh-CN" sz="1300" b="0" i="0" u="none" strike="noStrike" cap="none" normalizeH="0" baseline="0" dirty="0">
                <a:ln>
                  <a:noFill/>
                </a:ln>
                <a:solidFill>
                  <a:srgbClr val="F8F8F2"/>
                </a:solidFill>
                <a:effectLst/>
                <a:latin typeface="Consolas" panose="020B0609020204030204" pitchFamily="49" charset="0"/>
              </a:rPr>
            </a:br>
            <a:r>
              <a:rPr kumimoji="0" lang="zh-CN" altLang="zh-CN" sz="1300" b="0" i="0" u="none" strike="noStrike" cap="none" normalizeH="0" baseline="0" dirty="0">
                <a:ln>
                  <a:noFill/>
                </a:ln>
                <a:solidFill>
                  <a:srgbClr val="F8F8F2"/>
                </a:solidFill>
                <a:effectLst/>
                <a:latin typeface="Consolas" panose="020B0609020204030204" pitchFamily="49" charset="0"/>
              </a:rPr>
              <a:t>   </a:t>
            </a:r>
            <a:r>
              <a:rPr kumimoji="0" lang="zh-CN" altLang="zh-CN" sz="1300" b="0" i="1" u="none" strike="noStrike" cap="none" normalizeH="0" baseline="0" dirty="0">
                <a:ln>
                  <a:noFill/>
                </a:ln>
                <a:solidFill>
                  <a:srgbClr val="66D9EF"/>
                </a:solidFill>
                <a:effectLst/>
                <a:latin typeface="Consolas" panose="020B0609020204030204" pitchFamily="49" charset="0"/>
              </a:rPr>
              <a:t>for </a:t>
            </a:r>
            <a:r>
              <a:rPr kumimoji="0" lang="zh-CN" altLang="zh-CN" sz="1300" b="0" i="0" u="none" strike="noStrike" cap="none" normalizeH="0" baseline="0" dirty="0">
                <a:ln>
                  <a:noFill/>
                </a:ln>
                <a:solidFill>
                  <a:srgbClr val="F8F8F2"/>
                </a:solidFill>
                <a:effectLst/>
                <a:latin typeface="Consolas" panose="020B0609020204030204" pitchFamily="49" charset="0"/>
              </a:rPr>
              <a:t>i </a:t>
            </a:r>
            <a:r>
              <a:rPr kumimoji="0" lang="zh-CN" altLang="zh-CN" sz="1300" b="0" i="1" u="none" strike="noStrike" cap="none" normalizeH="0" baseline="0" dirty="0">
                <a:ln>
                  <a:noFill/>
                </a:ln>
                <a:solidFill>
                  <a:srgbClr val="66D9EF"/>
                </a:solidFill>
                <a:effectLst/>
                <a:latin typeface="Consolas" panose="020B0609020204030204" pitchFamily="49" charset="0"/>
              </a:rPr>
              <a:t>in </a:t>
            </a:r>
            <a:r>
              <a:rPr kumimoji="0" lang="zh-CN" altLang="zh-CN" sz="1300" b="0" i="0" u="none" strike="noStrike" cap="none" normalizeH="0" baseline="0" dirty="0">
                <a:ln>
                  <a:noFill/>
                </a:ln>
                <a:solidFill>
                  <a:srgbClr val="66D9EF"/>
                </a:solidFill>
                <a:effectLst/>
                <a:latin typeface="Consolas" panose="020B0609020204030204" pitchFamily="49" charset="0"/>
              </a:rPr>
              <a:t>range</a:t>
            </a:r>
            <a:r>
              <a:rPr kumimoji="0" lang="zh-CN" altLang="zh-CN" sz="1300" b="0" i="0" u="none" strike="noStrike" cap="none" normalizeH="0" baseline="0" dirty="0">
                <a:ln>
                  <a:noFill/>
                </a:ln>
                <a:solidFill>
                  <a:srgbClr val="F8F8F2"/>
                </a:solidFill>
                <a:effectLst/>
                <a:latin typeface="Consolas" panose="020B0609020204030204" pitchFamily="49" charset="0"/>
              </a:rPr>
              <a:t>(</a:t>
            </a:r>
            <a:r>
              <a:rPr kumimoji="0" lang="zh-CN" altLang="zh-CN" sz="1300" b="0" i="0" u="none" strike="noStrike" cap="none" normalizeH="0" baseline="0" dirty="0">
                <a:ln>
                  <a:noFill/>
                </a:ln>
                <a:solidFill>
                  <a:srgbClr val="AE81FF"/>
                </a:solidFill>
                <a:effectLst/>
                <a:latin typeface="Consolas" panose="020B0609020204030204" pitchFamily="49" charset="0"/>
              </a:rPr>
              <a:t>23</a:t>
            </a:r>
            <a:r>
              <a:rPr kumimoji="0" lang="zh-CN" altLang="zh-CN" sz="1300" b="0" i="0" u="none" strike="noStrike" cap="none" normalizeH="0" baseline="0" dirty="0">
                <a:ln>
                  <a:noFill/>
                </a:ln>
                <a:solidFill>
                  <a:srgbClr val="F8F8F2"/>
                </a:solidFill>
                <a:effectLst/>
                <a:latin typeface="Consolas" panose="020B0609020204030204" pitchFamily="49" charset="0"/>
              </a:rPr>
              <a:t>)</a:t>
            </a:r>
            <a:r>
              <a:rPr kumimoji="0" lang="zh-CN" altLang="zh-CN" sz="1300" b="0" i="0" u="none" strike="noStrike" cap="none" normalizeH="0" baseline="0" dirty="0">
                <a:ln>
                  <a:noFill/>
                </a:ln>
                <a:solidFill>
                  <a:srgbClr val="F92672"/>
                </a:solidFill>
                <a:effectLst/>
                <a:latin typeface="Consolas" panose="020B0609020204030204" pitchFamily="49" charset="0"/>
              </a:rPr>
              <a:t>:</a:t>
            </a:r>
            <a:br>
              <a:rPr kumimoji="0" lang="zh-CN" altLang="zh-CN" sz="1300" b="0" i="0" u="none" strike="noStrike" cap="none" normalizeH="0" baseline="0" dirty="0">
                <a:ln>
                  <a:noFill/>
                </a:ln>
                <a:solidFill>
                  <a:srgbClr val="F92672"/>
                </a:solidFill>
                <a:effectLst/>
                <a:latin typeface="Consolas" panose="020B0609020204030204" pitchFamily="49" charset="0"/>
              </a:rPr>
            </a:br>
            <a:r>
              <a:rPr kumimoji="0" lang="zh-CN" altLang="zh-CN" sz="1300" b="0" i="0" u="none" strike="noStrike" cap="none" normalizeH="0" baseline="0" dirty="0">
                <a:ln>
                  <a:noFill/>
                </a:ln>
                <a:solidFill>
                  <a:srgbClr val="F92672"/>
                </a:solidFill>
                <a:effectLst/>
                <a:latin typeface="Consolas" panose="020B0609020204030204" pitchFamily="49" charset="0"/>
              </a:rPr>
              <a:t>      </a:t>
            </a:r>
            <a:r>
              <a:rPr kumimoji="0" lang="zh-CN" altLang="zh-CN" sz="1300" b="0" i="0" u="none" strike="noStrike" cap="none" normalizeH="0" baseline="0" dirty="0">
                <a:ln>
                  <a:noFill/>
                </a:ln>
                <a:solidFill>
                  <a:srgbClr val="F8F8F2"/>
                </a:solidFill>
                <a:effectLst/>
                <a:latin typeface="Consolas" panose="020B0609020204030204" pitchFamily="49" charset="0"/>
              </a:rPr>
              <a:t>t.</a:t>
            </a:r>
            <a:r>
              <a:rPr kumimoji="0" lang="zh-CN" altLang="zh-CN" sz="1300" b="0" i="0" u="none" strike="noStrike" cap="none" normalizeH="0" baseline="0" dirty="0">
                <a:ln>
                  <a:noFill/>
                </a:ln>
                <a:solidFill>
                  <a:srgbClr val="66D9EF"/>
                </a:solidFill>
                <a:effectLst/>
                <a:latin typeface="Consolas" panose="020B0609020204030204" pitchFamily="49" charset="0"/>
              </a:rPr>
              <a:t>circle</a:t>
            </a:r>
            <a:r>
              <a:rPr kumimoji="0" lang="zh-CN" altLang="zh-CN" sz="1300" b="0" i="0" u="none" strike="noStrike" cap="none" normalizeH="0" baseline="0" dirty="0">
                <a:ln>
                  <a:noFill/>
                </a:ln>
                <a:solidFill>
                  <a:srgbClr val="F8F8F2"/>
                </a:solidFill>
                <a:effectLst/>
                <a:latin typeface="Consolas" panose="020B0609020204030204" pitchFamily="49" charset="0"/>
              </a:rPr>
              <a:t>(</a:t>
            </a:r>
            <a:r>
              <a:rPr kumimoji="0" lang="zh-CN" altLang="zh-CN" sz="1300" b="0" i="0" u="none" strike="noStrike" cap="none" normalizeH="0" baseline="0" dirty="0">
                <a:ln>
                  <a:noFill/>
                </a:ln>
                <a:solidFill>
                  <a:srgbClr val="F92672"/>
                </a:solidFill>
                <a:effectLst/>
                <a:latin typeface="Consolas" panose="020B0609020204030204" pitchFamily="49" charset="0"/>
              </a:rPr>
              <a:t>-</a:t>
            </a:r>
            <a:r>
              <a:rPr kumimoji="0" lang="zh-CN" altLang="zh-CN" sz="1300" b="0" i="0" u="none" strike="noStrike" cap="none" normalizeH="0" baseline="0" dirty="0">
                <a:ln>
                  <a:noFill/>
                </a:ln>
                <a:solidFill>
                  <a:srgbClr val="AE81FF"/>
                </a:solidFill>
                <a:effectLst/>
                <a:latin typeface="Consolas" panose="020B0609020204030204" pitchFamily="49" charset="0"/>
              </a:rPr>
              <a:t>80</a:t>
            </a:r>
            <a:r>
              <a:rPr kumimoji="0" lang="zh-CN" altLang="zh-CN" sz="1300" b="0" i="0" u="none" strike="noStrike" cap="none" normalizeH="0" baseline="0" dirty="0">
                <a:ln>
                  <a:noFill/>
                </a:ln>
                <a:solidFill>
                  <a:srgbClr val="F8F8F2"/>
                </a:solidFill>
                <a:effectLst/>
                <a:latin typeface="Consolas" panose="020B0609020204030204" pitchFamily="49" charset="0"/>
              </a:rPr>
              <a:t>,</a:t>
            </a:r>
            <a:r>
              <a:rPr kumimoji="0" lang="zh-CN" altLang="zh-CN" sz="1300" b="0" i="0" u="none" strike="noStrike" cap="none" normalizeH="0" baseline="0" dirty="0">
                <a:ln>
                  <a:noFill/>
                </a:ln>
                <a:solidFill>
                  <a:srgbClr val="AE81FF"/>
                </a:solidFill>
                <a:effectLst/>
                <a:latin typeface="Consolas" panose="020B0609020204030204" pitchFamily="49" charset="0"/>
              </a:rPr>
              <a:t>10</a:t>
            </a:r>
            <a:r>
              <a:rPr kumimoji="0" lang="zh-CN" altLang="zh-CN" sz="1300" b="0" i="0" u="none" strike="noStrike" cap="none" normalizeH="0" baseline="0" dirty="0">
                <a:ln>
                  <a:noFill/>
                </a:ln>
                <a:solidFill>
                  <a:srgbClr val="F8F8F2"/>
                </a:solidFill>
                <a:effectLst/>
                <a:latin typeface="Consolas" panose="020B0609020204030204" pitchFamily="49" charset="0"/>
              </a:rPr>
              <a:t>)</a:t>
            </a:r>
            <a:br>
              <a:rPr kumimoji="0" lang="zh-CN" altLang="zh-CN" sz="1300" b="0" i="0" u="none" strike="noStrike" cap="none" normalizeH="0" baseline="0" dirty="0">
                <a:ln>
                  <a:noFill/>
                </a:ln>
                <a:solidFill>
                  <a:srgbClr val="F8F8F2"/>
                </a:solidFill>
                <a:effectLst/>
                <a:latin typeface="Consolas" panose="020B0609020204030204" pitchFamily="49" charset="0"/>
              </a:rPr>
            </a:br>
            <a:r>
              <a:rPr kumimoji="0" lang="zh-CN" altLang="zh-CN" sz="1300" b="0" i="0" u="none" strike="noStrike" cap="none" normalizeH="0" baseline="0" dirty="0">
                <a:ln>
                  <a:noFill/>
                </a:ln>
                <a:solidFill>
                  <a:srgbClr val="F8F8F2"/>
                </a:solidFill>
                <a:effectLst/>
                <a:latin typeface="Consolas" panose="020B0609020204030204" pitchFamily="49" charset="0"/>
              </a:rPr>
              <a:t>   t.</a:t>
            </a:r>
            <a:r>
              <a:rPr kumimoji="0" lang="zh-CN" altLang="zh-CN" sz="1300" b="0" i="0" u="none" strike="noStrike" cap="none" normalizeH="0" baseline="0" dirty="0">
                <a:ln>
                  <a:noFill/>
                </a:ln>
                <a:solidFill>
                  <a:srgbClr val="66D9EF"/>
                </a:solidFill>
                <a:effectLst/>
                <a:latin typeface="Consolas" panose="020B0609020204030204" pitchFamily="49" charset="0"/>
              </a:rPr>
              <a:t>seth</a:t>
            </a:r>
            <a:r>
              <a:rPr kumimoji="0" lang="zh-CN" altLang="zh-CN" sz="1300" b="0" i="0" u="none" strike="noStrike" cap="none" normalizeH="0" baseline="0" dirty="0">
                <a:ln>
                  <a:noFill/>
                </a:ln>
                <a:solidFill>
                  <a:srgbClr val="F8F8F2"/>
                </a:solidFill>
                <a:effectLst/>
                <a:latin typeface="Consolas" panose="020B0609020204030204" pitchFamily="49" charset="0"/>
              </a:rPr>
              <a:t>(</a:t>
            </a:r>
            <a:r>
              <a:rPr kumimoji="0" lang="zh-CN" altLang="zh-CN" sz="1300" b="0" i="0" u="none" strike="noStrike" cap="none" normalizeH="0" baseline="0" dirty="0">
                <a:ln>
                  <a:noFill/>
                </a:ln>
                <a:solidFill>
                  <a:srgbClr val="AE81FF"/>
                </a:solidFill>
                <a:effectLst/>
                <a:latin typeface="Consolas" panose="020B0609020204030204" pitchFamily="49" charset="0"/>
              </a:rPr>
              <a:t>100</a:t>
            </a:r>
            <a:r>
              <a:rPr kumimoji="0" lang="zh-CN" altLang="zh-CN" sz="1300" b="0" i="0" u="none" strike="noStrike" cap="none" normalizeH="0" baseline="0" dirty="0">
                <a:ln>
                  <a:noFill/>
                </a:ln>
                <a:solidFill>
                  <a:srgbClr val="F8F8F2"/>
                </a:solidFill>
                <a:effectLst/>
                <a:latin typeface="Consolas" panose="020B0609020204030204" pitchFamily="49" charset="0"/>
              </a:rPr>
              <a:t>)</a:t>
            </a:r>
            <a:br>
              <a:rPr kumimoji="0" lang="zh-CN" altLang="zh-CN" sz="1300" b="0" i="0" u="none" strike="noStrike" cap="none" normalizeH="0" baseline="0" dirty="0">
                <a:ln>
                  <a:noFill/>
                </a:ln>
                <a:solidFill>
                  <a:srgbClr val="F8F8F2"/>
                </a:solidFill>
                <a:effectLst/>
                <a:latin typeface="Consolas" panose="020B0609020204030204" pitchFamily="49" charset="0"/>
              </a:rPr>
            </a:br>
            <a:r>
              <a:rPr kumimoji="0" lang="zh-CN" altLang="zh-CN" sz="1300" b="0" i="0" u="none" strike="noStrike" cap="none" normalizeH="0" baseline="0" dirty="0">
                <a:ln>
                  <a:noFill/>
                </a:ln>
                <a:solidFill>
                  <a:srgbClr val="F8F8F2"/>
                </a:solidFill>
                <a:effectLst/>
                <a:latin typeface="Consolas" panose="020B0609020204030204" pitchFamily="49" charset="0"/>
              </a:rPr>
              <a:t>   </a:t>
            </a:r>
            <a:r>
              <a:rPr kumimoji="0" lang="zh-CN" altLang="zh-CN" sz="1300" b="0" i="1" u="none" strike="noStrike" cap="none" normalizeH="0" baseline="0" dirty="0">
                <a:ln>
                  <a:noFill/>
                </a:ln>
                <a:solidFill>
                  <a:srgbClr val="66D9EF"/>
                </a:solidFill>
                <a:effectLst/>
                <a:latin typeface="Consolas" panose="020B0609020204030204" pitchFamily="49" charset="0"/>
              </a:rPr>
              <a:t>for </a:t>
            </a:r>
            <a:r>
              <a:rPr kumimoji="0" lang="zh-CN" altLang="zh-CN" sz="1300" b="0" i="0" u="none" strike="noStrike" cap="none" normalizeH="0" baseline="0" dirty="0">
                <a:ln>
                  <a:noFill/>
                </a:ln>
                <a:solidFill>
                  <a:srgbClr val="F8F8F2"/>
                </a:solidFill>
                <a:effectLst/>
                <a:latin typeface="Consolas" panose="020B0609020204030204" pitchFamily="49" charset="0"/>
              </a:rPr>
              <a:t>i </a:t>
            </a:r>
            <a:r>
              <a:rPr kumimoji="0" lang="zh-CN" altLang="zh-CN" sz="1300" b="0" i="1" u="none" strike="noStrike" cap="none" normalizeH="0" baseline="0" dirty="0">
                <a:ln>
                  <a:noFill/>
                </a:ln>
                <a:solidFill>
                  <a:srgbClr val="66D9EF"/>
                </a:solidFill>
                <a:effectLst/>
                <a:latin typeface="Consolas" panose="020B0609020204030204" pitchFamily="49" charset="0"/>
              </a:rPr>
              <a:t>in </a:t>
            </a:r>
            <a:r>
              <a:rPr kumimoji="0" lang="zh-CN" altLang="zh-CN" sz="1300" b="0" i="0" u="none" strike="noStrike" cap="none" normalizeH="0" baseline="0" dirty="0">
                <a:ln>
                  <a:noFill/>
                </a:ln>
                <a:solidFill>
                  <a:srgbClr val="66D9EF"/>
                </a:solidFill>
                <a:effectLst/>
                <a:latin typeface="Consolas" panose="020B0609020204030204" pitchFamily="49" charset="0"/>
              </a:rPr>
              <a:t>range </a:t>
            </a:r>
            <a:r>
              <a:rPr kumimoji="0" lang="zh-CN" altLang="zh-CN" sz="1300" b="0" i="0" u="none" strike="noStrike" cap="none" normalizeH="0" baseline="0" dirty="0">
                <a:ln>
                  <a:noFill/>
                </a:ln>
                <a:solidFill>
                  <a:srgbClr val="F8F8F2"/>
                </a:solidFill>
                <a:effectLst/>
                <a:latin typeface="Consolas" panose="020B0609020204030204" pitchFamily="49" charset="0"/>
              </a:rPr>
              <a:t>(</a:t>
            </a:r>
            <a:r>
              <a:rPr kumimoji="0" lang="zh-CN" altLang="zh-CN" sz="1300" b="0" i="0" u="none" strike="noStrike" cap="none" normalizeH="0" baseline="0" dirty="0">
                <a:ln>
                  <a:noFill/>
                </a:ln>
                <a:solidFill>
                  <a:srgbClr val="AE81FF"/>
                </a:solidFill>
                <a:effectLst/>
                <a:latin typeface="Consolas" panose="020B0609020204030204" pitchFamily="49" charset="0"/>
              </a:rPr>
              <a:t>23</a:t>
            </a:r>
            <a:r>
              <a:rPr kumimoji="0" lang="zh-CN" altLang="zh-CN" sz="1300" b="0" i="0" u="none" strike="noStrike" cap="none" normalizeH="0" baseline="0" dirty="0">
                <a:ln>
                  <a:noFill/>
                </a:ln>
                <a:solidFill>
                  <a:srgbClr val="F8F8F2"/>
                </a:solidFill>
                <a:effectLst/>
                <a:latin typeface="Consolas" panose="020B0609020204030204" pitchFamily="49" charset="0"/>
              </a:rPr>
              <a:t>)</a:t>
            </a:r>
            <a:r>
              <a:rPr kumimoji="0" lang="zh-CN" altLang="zh-CN" sz="1300" b="0" i="0" u="none" strike="noStrike" cap="none" normalizeH="0" baseline="0" dirty="0">
                <a:ln>
                  <a:noFill/>
                </a:ln>
                <a:solidFill>
                  <a:srgbClr val="F92672"/>
                </a:solidFill>
                <a:effectLst/>
                <a:latin typeface="Consolas" panose="020B0609020204030204" pitchFamily="49" charset="0"/>
              </a:rPr>
              <a:t>:</a:t>
            </a:r>
            <a:br>
              <a:rPr kumimoji="0" lang="zh-CN" altLang="zh-CN" sz="1300" b="0" i="0" u="none" strike="noStrike" cap="none" normalizeH="0" baseline="0" dirty="0">
                <a:ln>
                  <a:noFill/>
                </a:ln>
                <a:solidFill>
                  <a:srgbClr val="F92672"/>
                </a:solidFill>
                <a:effectLst/>
                <a:latin typeface="Consolas" panose="020B0609020204030204" pitchFamily="49" charset="0"/>
              </a:rPr>
            </a:br>
            <a:r>
              <a:rPr kumimoji="0" lang="zh-CN" altLang="zh-CN" sz="1300" b="0" i="0" u="none" strike="noStrike" cap="none" normalizeH="0" baseline="0" dirty="0">
                <a:ln>
                  <a:noFill/>
                </a:ln>
                <a:solidFill>
                  <a:srgbClr val="F92672"/>
                </a:solidFill>
                <a:effectLst/>
                <a:latin typeface="Consolas" panose="020B0609020204030204" pitchFamily="49" charset="0"/>
              </a:rPr>
              <a:t>      </a:t>
            </a:r>
            <a:r>
              <a:rPr kumimoji="0" lang="zh-CN" altLang="zh-CN" sz="1300" b="0" i="0" u="none" strike="noStrike" cap="none" normalizeH="0" baseline="0" dirty="0">
                <a:ln>
                  <a:noFill/>
                </a:ln>
                <a:solidFill>
                  <a:srgbClr val="F8F8F2"/>
                </a:solidFill>
                <a:effectLst/>
                <a:latin typeface="Consolas" panose="020B0609020204030204" pitchFamily="49" charset="0"/>
              </a:rPr>
              <a:t>t.</a:t>
            </a:r>
            <a:r>
              <a:rPr kumimoji="0" lang="zh-CN" altLang="zh-CN" sz="1300" b="0" i="0" u="none" strike="noStrike" cap="none" normalizeH="0" baseline="0" dirty="0">
                <a:ln>
                  <a:noFill/>
                </a:ln>
                <a:solidFill>
                  <a:srgbClr val="66D9EF"/>
                </a:solidFill>
                <a:effectLst/>
                <a:latin typeface="Consolas" panose="020B0609020204030204" pitchFamily="49" charset="0"/>
              </a:rPr>
              <a:t>circle</a:t>
            </a:r>
            <a:r>
              <a:rPr kumimoji="0" lang="zh-CN" altLang="zh-CN" sz="1300" b="0" i="0" u="none" strike="noStrike" cap="none" normalizeH="0" baseline="0" dirty="0">
                <a:ln>
                  <a:noFill/>
                </a:ln>
                <a:solidFill>
                  <a:srgbClr val="F8F8F2"/>
                </a:solidFill>
                <a:effectLst/>
                <a:latin typeface="Consolas" panose="020B0609020204030204" pitchFamily="49" charset="0"/>
              </a:rPr>
              <a:t>(</a:t>
            </a:r>
            <a:r>
              <a:rPr kumimoji="0" lang="zh-CN" altLang="zh-CN" sz="1300" b="0" i="0" u="none" strike="noStrike" cap="none" normalizeH="0" baseline="0" dirty="0">
                <a:ln>
                  <a:noFill/>
                </a:ln>
                <a:solidFill>
                  <a:srgbClr val="F92672"/>
                </a:solidFill>
                <a:effectLst/>
                <a:latin typeface="Consolas" panose="020B0609020204030204" pitchFamily="49" charset="0"/>
              </a:rPr>
              <a:t>-</a:t>
            </a:r>
            <a:r>
              <a:rPr kumimoji="0" lang="zh-CN" altLang="zh-CN" sz="1300" b="0" i="0" u="none" strike="noStrike" cap="none" normalizeH="0" baseline="0" dirty="0">
                <a:ln>
                  <a:noFill/>
                </a:ln>
                <a:solidFill>
                  <a:srgbClr val="AE81FF"/>
                </a:solidFill>
                <a:effectLst/>
                <a:latin typeface="Consolas" panose="020B0609020204030204" pitchFamily="49" charset="0"/>
              </a:rPr>
              <a:t>80</a:t>
            </a:r>
            <a:r>
              <a:rPr kumimoji="0" lang="zh-CN" altLang="zh-CN" sz="1300" b="0" i="0" u="none" strike="noStrike" cap="none" normalizeH="0" baseline="0" dirty="0">
                <a:ln>
                  <a:noFill/>
                </a:ln>
                <a:solidFill>
                  <a:srgbClr val="F8F8F2"/>
                </a:solidFill>
                <a:effectLst/>
                <a:latin typeface="Consolas" panose="020B0609020204030204" pitchFamily="49" charset="0"/>
              </a:rPr>
              <a:t>,</a:t>
            </a:r>
            <a:r>
              <a:rPr kumimoji="0" lang="zh-CN" altLang="zh-CN" sz="1300" b="0" i="0" u="none" strike="noStrike" cap="none" normalizeH="0" baseline="0" dirty="0">
                <a:ln>
                  <a:noFill/>
                </a:ln>
                <a:solidFill>
                  <a:srgbClr val="AE81FF"/>
                </a:solidFill>
                <a:effectLst/>
                <a:latin typeface="Consolas" panose="020B0609020204030204" pitchFamily="49" charset="0"/>
              </a:rPr>
              <a:t>10</a:t>
            </a:r>
            <a:r>
              <a:rPr kumimoji="0" lang="zh-CN" altLang="zh-CN" sz="1300" b="0" i="0" u="none" strike="noStrike" cap="none" normalizeH="0" baseline="0" dirty="0">
                <a:ln>
                  <a:noFill/>
                </a:ln>
                <a:solidFill>
                  <a:srgbClr val="F8F8F2"/>
                </a:solidFill>
                <a:effectLst/>
                <a:latin typeface="Consolas" panose="020B0609020204030204" pitchFamily="49" charset="0"/>
              </a:rPr>
              <a:t>)</a:t>
            </a:r>
            <a:br>
              <a:rPr kumimoji="0" lang="zh-CN" altLang="zh-CN" sz="1300" b="0" i="0" u="none" strike="noStrike" cap="none" normalizeH="0" baseline="0" dirty="0">
                <a:ln>
                  <a:noFill/>
                </a:ln>
                <a:solidFill>
                  <a:srgbClr val="F8F8F2"/>
                </a:solidFill>
                <a:effectLst/>
                <a:latin typeface="Consolas" panose="020B0609020204030204" pitchFamily="49" charset="0"/>
              </a:rPr>
            </a:br>
            <a:r>
              <a:rPr kumimoji="0" lang="zh-CN" altLang="zh-CN" sz="1300" b="0" i="0" u="none" strike="noStrike" cap="none" normalizeH="0" baseline="0" dirty="0">
                <a:ln>
                  <a:noFill/>
                </a:ln>
                <a:solidFill>
                  <a:srgbClr val="F8F8F2"/>
                </a:solidFill>
                <a:effectLst/>
                <a:latin typeface="Consolas" panose="020B0609020204030204" pitchFamily="49" charset="0"/>
              </a:rPr>
              <a:t>   t.</a:t>
            </a:r>
            <a:r>
              <a:rPr kumimoji="0" lang="zh-CN" altLang="zh-CN" sz="1300" b="0" i="0" u="none" strike="noStrike" cap="none" normalizeH="0" baseline="0" dirty="0">
                <a:ln>
                  <a:noFill/>
                </a:ln>
                <a:solidFill>
                  <a:srgbClr val="66D9EF"/>
                </a:solidFill>
                <a:effectLst/>
                <a:latin typeface="Consolas" panose="020B0609020204030204" pitchFamily="49" charset="0"/>
              </a:rPr>
              <a:t>fd</a:t>
            </a:r>
            <a:r>
              <a:rPr kumimoji="0" lang="zh-CN" altLang="zh-CN" sz="1300" b="0" i="0" u="none" strike="noStrike" cap="none" normalizeH="0" baseline="0" dirty="0">
                <a:ln>
                  <a:noFill/>
                </a:ln>
                <a:solidFill>
                  <a:srgbClr val="F8F8F2"/>
                </a:solidFill>
                <a:effectLst/>
                <a:latin typeface="Consolas" panose="020B0609020204030204" pitchFamily="49" charset="0"/>
              </a:rPr>
              <a:t>(</a:t>
            </a:r>
            <a:r>
              <a:rPr kumimoji="0" lang="zh-CN" altLang="zh-CN" sz="1300" b="0" i="0" u="none" strike="noStrike" cap="none" normalizeH="0" baseline="0" dirty="0">
                <a:ln>
                  <a:noFill/>
                </a:ln>
                <a:solidFill>
                  <a:srgbClr val="AE81FF"/>
                </a:solidFill>
                <a:effectLst/>
                <a:latin typeface="Consolas" panose="020B0609020204030204" pitchFamily="49" charset="0"/>
              </a:rPr>
              <a:t>220</a:t>
            </a:r>
            <a:r>
              <a:rPr kumimoji="0" lang="zh-CN" altLang="zh-CN" sz="1300" b="0" i="0" u="none" strike="noStrike" cap="none" normalizeH="0" baseline="0" dirty="0">
                <a:ln>
                  <a:noFill/>
                </a:ln>
                <a:solidFill>
                  <a:srgbClr val="F8F8F2"/>
                </a:solidFill>
                <a:effectLst/>
                <a:latin typeface="Consolas" panose="020B0609020204030204" pitchFamily="49" charset="0"/>
              </a:rPr>
              <a:t>)</a:t>
            </a:r>
            <a:endParaRPr kumimoji="0" lang="zh-CN" altLang="zh-CN" sz="1800" b="0" i="0" u="none" strike="noStrike" cap="none" normalizeH="0" baseline="0" dirty="0">
              <a:ln>
                <a:noFill/>
              </a:ln>
              <a:solidFill>
                <a:schemeClr val="tx1"/>
              </a:solidFill>
              <a:effectLst/>
              <a:latin typeface="Consolas" panose="020B0609020204030204" pitchFamily="49" charset="0"/>
            </a:endParaRPr>
          </a:p>
        </p:txBody>
      </p:sp>
      <p:pic>
        <p:nvPicPr>
          <p:cNvPr id="4" name="图片 3">
            <a:extLst>
              <a:ext uri="{FF2B5EF4-FFF2-40B4-BE49-F238E27FC236}">
                <a16:creationId xmlns:a16="http://schemas.microsoft.com/office/drawing/2014/main" id="{CFA7ECF6-23D5-3FD6-BF20-BE52ED9E0FA4}"/>
              </a:ext>
            </a:extLst>
          </p:cNvPr>
          <p:cNvPicPr>
            <a:picLocks noChangeAspect="1"/>
          </p:cNvPicPr>
          <p:nvPr/>
        </p:nvPicPr>
        <p:blipFill>
          <a:blip r:embed="rId3"/>
          <a:stretch>
            <a:fillRect/>
          </a:stretch>
        </p:blipFill>
        <p:spPr>
          <a:xfrm>
            <a:off x="630227" y="1203598"/>
            <a:ext cx="3764606" cy="3299746"/>
          </a:xfrm>
          <a:prstGeom prst="rect">
            <a:avLst/>
          </a:prstGeom>
        </p:spPr>
      </p:pic>
    </p:spTree>
    <p:extLst>
      <p:ext uri="{BB962C8B-B14F-4D97-AF65-F5344CB8AC3E}">
        <p14:creationId xmlns:p14="http://schemas.microsoft.com/office/powerpoint/2010/main" val="2559751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000EEDB-C82B-42FF-A63D-0F8A375C56F3}"/>
              </a:ext>
            </a:extLst>
          </p:cNvPr>
          <p:cNvSpPr/>
          <p:nvPr/>
        </p:nvSpPr>
        <p:spPr>
          <a:xfrm>
            <a:off x="0" y="1779662"/>
            <a:ext cx="9144000" cy="662554"/>
          </a:xfrm>
          <a:prstGeom prst="rect">
            <a:avLst/>
          </a:prstGeom>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读万卷书  行万里路  只为最好的修炼</a:t>
            </a:r>
          </a:p>
        </p:txBody>
      </p:sp>
      <p:sp>
        <p:nvSpPr>
          <p:cNvPr id="4" name="矩形 3">
            <a:extLst>
              <a:ext uri="{FF2B5EF4-FFF2-40B4-BE49-F238E27FC236}">
                <a16:creationId xmlns:a16="http://schemas.microsoft.com/office/drawing/2014/main" id="{4439AD31-7415-4B94-B83C-0B05F8DD8676}"/>
              </a:ext>
            </a:extLst>
          </p:cNvPr>
          <p:cNvSpPr/>
          <p:nvPr/>
        </p:nvSpPr>
        <p:spPr>
          <a:xfrm>
            <a:off x="1619672" y="2931790"/>
            <a:ext cx="4586784" cy="1319977"/>
          </a:xfrm>
          <a:prstGeom prst="rect">
            <a:avLst/>
          </a:prstGeom>
        </p:spPr>
        <p:txBody>
          <a:bodyPr wrap="square">
            <a:spAutoFit/>
          </a:bodyPr>
          <a:lstStyle/>
          <a:p>
            <a:pPr marL="0" marR="0" lvl="0" indent="0" algn="l" defTabSz="914400" rtl="0" eaLnBrk="1" fontAlgn="base" latinLnBrk="0" hangingPunct="1">
              <a:lnSpc>
                <a:spcPct val="2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sym typeface="Gill Sans" charset="0"/>
              </a:rPr>
              <a:t>Email:</a:t>
            </a:r>
            <a:r>
              <a:rPr lang="en-US" altLang="zh-CN" sz="1400" b="1" dirty="0">
                <a:solidFill>
                  <a:srgbClr val="00B050"/>
                </a:solidFill>
                <a:latin typeface="微软雅黑" panose="020B0503020204020204" pitchFamily="34" charset="-122"/>
                <a:ea typeface="微软雅黑" panose="020B0503020204020204" pitchFamily="34" charset="-122"/>
              </a:rPr>
              <a:t> 183384669@qq.com</a:t>
            </a:r>
            <a:endParaRPr kumimoji="0" lang="en-US" altLang="zh-CN" sz="1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endParaRPr>
          </a:p>
          <a:p>
            <a:pPr algn="l">
              <a:lnSpc>
                <a:spcPct val="200000"/>
              </a:lnSpc>
              <a:defRPr/>
            </a:pPr>
            <a:r>
              <a:rPr lang="en-US" altLang="zh-CN" sz="1400" b="1" dirty="0">
                <a:solidFill>
                  <a:srgbClr val="00B050"/>
                </a:solidFill>
                <a:latin typeface="微软雅黑" panose="020B0503020204020204" pitchFamily="34" charset="-122"/>
                <a:ea typeface="微软雅黑" panose="020B0503020204020204" pitchFamily="34" charset="-122"/>
              </a:rPr>
              <a:t>QQ: 183384669</a:t>
            </a:r>
          </a:p>
          <a:p>
            <a:pPr algn="l">
              <a:lnSpc>
                <a:spcPct val="200000"/>
              </a:lnSpc>
              <a:defRPr/>
            </a:pPr>
            <a:r>
              <a:rPr lang="zh-CN" altLang="en-US" sz="1400" b="1" dirty="0">
                <a:solidFill>
                  <a:srgbClr val="00B050"/>
                </a:solidFill>
                <a:latin typeface="微软雅黑" panose="020B0503020204020204" pitchFamily="34" charset="-122"/>
                <a:ea typeface="微软雅黑" panose="020B0503020204020204" pitchFamily="34" charset="-122"/>
                <a:cs typeface="Arial" charset="0"/>
              </a:rPr>
              <a:t>手机号码：</a:t>
            </a:r>
            <a:r>
              <a:rPr lang="en-US" altLang="zh-CN" sz="1400" b="1" dirty="0">
                <a:solidFill>
                  <a:srgbClr val="00B050"/>
                </a:solidFill>
                <a:latin typeface="微软雅黑" panose="020B0503020204020204" pitchFamily="34" charset="-122"/>
                <a:ea typeface="微软雅黑" panose="020B0503020204020204" pitchFamily="34" charset="-122"/>
                <a:cs typeface="Arial" charset="0"/>
              </a:rPr>
              <a:t>13955262671</a:t>
            </a:r>
            <a:endParaRPr kumimoji="0" lang="zh-CN" altLang="en-US" sz="1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6" name="矩形 5">
            <a:extLst>
              <a:ext uri="{FF2B5EF4-FFF2-40B4-BE49-F238E27FC236}">
                <a16:creationId xmlns:a16="http://schemas.microsoft.com/office/drawing/2014/main" id="{B5E84F4D-CA17-44A8-A954-3D302E4CE5FB}"/>
              </a:ext>
            </a:extLst>
          </p:cNvPr>
          <p:cNvSpPr/>
          <p:nvPr/>
        </p:nvSpPr>
        <p:spPr>
          <a:xfrm>
            <a:off x="0" y="843558"/>
            <a:ext cx="9144000" cy="662554"/>
          </a:xfrm>
          <a:prstGeom prst="rect">
            <a:avLst/>
          </a:prstGeom>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Arial" charset="0"/>
                <a:sym typeface="Gill Sans" charset="0"/>
              </a:rPr>
              <a:t>朱洪浩 </a:t>
            </a:r>
            <a:r>
              <a:rPr kumimoji="0" lang="en-US" altLang="zh-CN" sz="2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Arial" charset="0"/>
                <a:sym typeface="Gill Sans" charset="0"/>
              </a:rPr>
              <a:t>蚌埠学院</a:t>
            </a:r>
          </a:p>
        </p:txBody>
      </p:sp>
    </p:spTree>
    <p:extLst>
      <p:ext uri="{BB962C8B-B14F-4D97-AF65-F5344CB8AC3E}">
        <p14:creationId xmlns:p14="http://schemas.microsoft.com/office/powerpoint/2010/main" val="4262932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85796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pic>
        <p:nvPicPr>
          <p:cNvPr id="9"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059582"/>
            <a:ext cx="4968552" cy="298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Freeform 14"/>
          <p:cNvSpPr>
            <a:spLocks/>
          </p:cNvSpPr>
          <p:nvPr/>
        </p:nvSpPr>
        <p:spPr bwMode="auto">
          <a:xfrm>
            <a:off x="4575842" y="3287228"/>
            <a:ext cx="0" cy="2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solidFill>
            <a:srgbClr val="F692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Gill Sans" charset="0"/>
              <a:sym typeface="Gill Sans" charset="0"/>
            </a:endParaRPr>
          </a:p>
        </p:txBody>
      </p:sp>
      <p:sp>
        <p:nvSpPr>
          <p:cNvPr id="21" name="Freeform 15"/>
          <p:cNvSpPr>
            <a:spLocks/>
          </p:cNvSpPr>
          <p:nvPr/>
        </p:nvSpPr>
        <p:spPr bwMode="auto">
          <a:xfrm>
            <a:off x="4575048" y="3287228"/>
            <a:ext cx="1588" cy="2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1" y="0"/>
                  <a:pt x="1" y="0"/>
                  <a:pt x="0" y="0"/>
                </a:cubicBezTo>
                <a:close/>
              </a:path>
            </a:pathLst>
          </a:custGeom>
          <a:solidFill>
            <a:srgbClr val="F692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Gill Sans" charset="0"/>
              <a:sym typeface="Gill Sans" charset="0"/>
            </a:endParaRPr>
          </a:p>
        </p:txBody>
      </p:sp>
      <p:sp>
        <p:nvSpPr>
          <p:cNvPr id="13" name="Rectangle 1"/>
          <p:cNvSpPr>
            <a:spLocks/>
          </p:cNvSpPr>
          <p:nvPr/>
        </p:nvSpPr>
        <p:spPr bwMode="auto">
          <a:xfrm>
            <a:off x="0" y="2036729"/>
            <a:ext cx="9144000" cy="102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nSpc>
                <a:spcPct val="150000"/>
              </a:lnSpc>
              <a:defRPr/>
            </a:pPr>
            <a:r>
              <a:rPr lang="zh-CN" altLang="en-US" sz="4000" dirty="0">
                <a:latin typeface="微软雅黑" panose="020B0503020204020204" pitchFamily="34" charset="-122"/>
                <a:ea typeface="微软雅黑" panose="020B0503020204020204" pitchFamily="34" charset="-122"/>
                <a:cs typeface="Bebas Neue" charset="0"/>
                <a:sym typeface="Bebas Neue" charset="0"/>
              </a:rPr>
              <a:t>课程内容概述</a:t>
            </a:r>
            <a:endParaRPr kumimoji="0" lang="en-US" sz="4000" b="0" i="0" u="none" strike="noStrike" kern="1200" cap="none" spc="0" normalizeH="0" baseline="0" noProof="0" dirty="0">
              <a:ln>
                <a:noFill/>
              </a:ln>
              <a:solidFill>
                <a:srgbClr val="FF931A"/>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pic>
        <p:nvPicPr>
          <p:cNvPr id="14" name="图片 13">
            <a:extLst>
              <a:ext uri="{FF2B5EF4-FFF2-40B4-BE49-F238E27FC236}">
                <a16:creationId xmlns:a16="http://schemas.microsoft.com/office/drawing/2014/main" id="{F972298D-3543-4745-B395-C4ACA3DBD29E}"/>
              </a:ext>
            </a:extLst>
          </p:cNvPr>
          <p:cNvPicPr>
            <a:picLocks noChangeAspect="1"/>
          </p:cNvPicPr>
          <p:nvPr/>
        </p:nvPicPr>
        <p:blipFill>
          <a:blip r:embed="rId3">
            <a:lum bright="70000" contrast="-70000"/>
          </a:blip>
          <a:stretch>
            <a:fillRect/>
          </a:stretch>
        </p:blipFill>
        <p:spPr>
          <a:xfrm>
            <a:off x="5853616" y="4743741"/>
            <a:ext cx="1187624" cy="281081"/>
          </a:xfrm>
          <a:prstGeom prst="rect">
            <a:avLst/>
          </a:prstGeom>
        </p:spPr>
      </p:pic>
    </p:spTree>
    <p:extLst>
      <p:ext uri="{BB962C8B-B14F-4D97-AF65-F5344CB8AC3E}">
        <p14:creationId xmlns:p14="http://schemas.microsoft.com/office/powerpoint/2010/main" val="517161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51212" name="Rectangle 12"/>
          <p:cNvSpPr>
            <a:spLocks/>
          </p:cNvSpPr>
          <p:nvPr/>
        </p:nvSpPr>
        <p:spPr bwMode="auto">
          <a:xfrm>
            <a:off x="0" y="483518"/>
            <a:ext cx="9144000" cy="79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nchorCtr="0"/>
          <a:lstStyle/>
          <a:p>
            <a:pPr marL="0" marR="0" lvl="0" indent="0" algn="ctr" defTabSz="914400" rtl="0" eaLnBrk="1" fontAlgn="base" latinLnBrk="0" hangingPunct="1">
              <a:lnSpc>
                <a:spcPct val="70000"/>
              </a:lnSpc>
              <a:spcBef>
                <a:spcPct val="0"/>
              </a:spcBef>
              <a:spcAft>
                <a:spcPct val="0"/>
              </a:spcAft>
              <a:buClrTx/>
              <a:buSzTx/>
              <a:buFontTx/>
              <a:buNone/>
              <a:tabLst/>
              <a:defRPr/>
            </a:pPr>
            <a:r>
              <a:rPr lang="zh-CN" altLang="en-US" sz="4000" noProof="0" dirty="0">
                <a:latin typeface="微软雅黑" panose="020B0503020204020204" pitchFamily="34" charset="-122"/>
                <a:ea typeface="微软雅黑" panose="020B0503020204020204" pitchFamily="34" charset="-122"/>
                <a:cs typeface="Bebas Neue" charset="0"/>
                <a:sym typeface="Bebas Neue" charset="0"/>
              </a:rPr>
              <a:t>课程内容</a:t>
            </a:r>
            <a:r>
              <a:rPr lang="zh-CN" altLang="en-US" sz="4000" dirty="0">
                <a:latin typeface="微软雅黑" panose="020B0503020204020204" pitchFamily="34" charset="-122"/>
                <a:ea typeface="微软雅黑" panose="020B0503020204020204" pitchFamily="34" charset="-122"/>
                <a:cs typeface="Bebas Neue" charset="0"/>
                <a:sym typeface="Bebas Neue" charset="0"/>
              </a:rPr>
              <a:t>设计</a:t>
            </a:r>
            <a:endParaRPr kumimoji="0" 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sp>
        <p:nvSpPr>
          <p:cNvPr id="4" name="矩形 3">
            <a:extLst>
              <a:ext uri="{FF2B5EF4-FFF2-40B4-BE49-F238E27FC236}">
                <a16:creationId xmlns:a16="http://schemas.microsoft.com/office/drawing/2014/main" id="{FFBA0611-5044-4ECB-9428-A456DF852D76}"/>
              </a:ext>
            </a:extLst>
          </p:cNvPr>
          <p:cNvSpPr/>
          <p:nvPr/>
        </p:nvSpPr>
        <p:spPr>
          <a:xfrm>
            <a:off x="0" y="1388422"/>
            <a:ext cx="9144000" cy="646331"/>
          </a:xfrm>
          <a:prstGeom prst="rect">
            <a:avLst/>
          </a:prstGeom>
        </p:spPr>
        <p:txBody>
          <a:bodyPr wrap="square">
            <a:spAutoFit/>
          </a:bodyPr>
          <a:lstStyle/>
          <a:p>
            <a:pPr lvl="0">
              <a:lnSpc>
                <a:spcPct val="150000"/>
              </a:lnSpc>
              <a:defRPr/>
            </a:pP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面向过程编程的</a:t>
            </a:r>
            <a:r>
              <a:rPr lang="zh-CN" altLang="zh-CN" sz="2400" dirty="0">
                <a:solidFill>
                  <a:schemeClr val="tx1"/>
                </a:solidFill>
                <a:latin typeface="微软雅黑" panose="020B0503020204020204" pitchFamily="34" charset="-122"/>
                <a:ea typeface="微软雅黑" panose="020B0503020204020204" pitchFamily="34" charset="-122"/>
              </a:rPr>
              <a:t>"</a:t>
            </a:r>
            <a:r>
              <a:rPr lang="en-US" altLang="zh-CN" sz="2400" b="1" dirty="0">
                <a:solidFill>
                  <a:srgbClr val="0070C0"/>
                </a:solidFill>
                <a:latin typeface="微软雅黑" panose="020B0503020204020204" pitchFamily="34" charset="-122"/>
                <a:ea typeface="微软雅黑" panose="020B0503020204020204" pitchFamily="34" charset="-122"/>
                <a:cs typeface="Arial" charset="0"/>
              </a:rPr>
              <a:t>Python</a:t>
            </a: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基础语法</a:t>
            </a:r>
            <a:r>
              <a:rPr lang="zh-CN" altLang="zh-CN" sz="2400" dirty="0">
                <a:solidFill>
                  <a:schemeClr val="tx1"/>
                </a:solidFill>
                <a:latin typeface="微软雅黑" panose="020B0503020204020204" pitchFamily="34" charset="-122"/>
                <a:ea typeface="微软雅黑" panose="020B0503020204020204" pitchFamily="34" charset="-122"/>
              </a:rPr>
              <a:t>"</a:t>
            </a: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全体系</a:t>
            </a:r>
            <a:endParaRPr kumimoji="0" lang="en-US" altLang="zh-CN"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5" name="矩形 4">
            <a:extLst>
              <a:ext uri="{FF2B5EF4-FFF2-40B4-BE49-F238E27FC236}">
                <a16:creationId xmlns:a16="http://schemas.microsoft.com/office/drawing/2014/main" id="{511215CD-CC6E-4487-9C83-0F756AA52EAF}"/>
              </a:ext>
            </a:extLst>
          </p:cNvPr>
          <p:cNvSpPr/>
          <p:nvPr/>
        </p:nvSpPr>
        <p:spPr>
          <a:xfrm>
            <a:off x="186042" y="2211710"/>
            <a:ext cx="8964488" cy="2203167"/>
          </a:xfrm>
          <a:prstGeom prst="rect">
            <a:avLst/>
          </a:prstGeom>
        </p:spPr>
        <p:txBody>
          <a:bodyPr wrap="square">
            <a:spAutoFit/>
          </a:bodyPr>
          <a:lstStyle/>
          <a:p>
            <a:pPr lvl="0" algn="l">
              <a:lnSpc>
                <a:spcPct val="200000"/>
              </a:lnSpc>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400" b="1" noProof="0" dirty="0">
                <a:latin typeface="微软雅黑" panose="020B0503020204020204" pitchFamily="34" charset="-122"/>
                <a:ea typeface="微软雅黑" panose="020B0503020204020204" pitchFamily="34" charset="-122"/>
                <a:cs typeface="Arial" charset="0"/>
              </a:rPr>
              <a:t>符合认知规律的编程快</a:t>
            </a:r>
            <a:r>
              <a:rPr lang="zh-CN" altLang="en-US" sz="2400" b="1" dirty="0">
                <a:latin typeface="微软雅黑" panose="020B0503020204020204" pitchFamily="34" charset="-122"/>
                <a:ea typeface="微软雅黑" panose="020B0503020204020204" pitchFamily="34" charset="-122"/>
                <a:cs typeface="Arial" charset="0"/>
              </a:rPr>
              <a:t>速入门及全体系内容</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2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400" b="1" noProof="0" dirty="0">
                <a:latin typeface="微软雅黑" panose="020B0503020204020204" pitchFamily="34" charset="-122"/>
                <a:ea typeface="微软雅黑" panose="020B0503020204020204" pitchFamily="34" charset="-122"/>
                <a:cs typeface="Arial" charset="0"/>
              </a:rPr>
              <a:t>三部分</a:t>
            </a:r>
            <a:r>
              <a:rPr lang="en-US" altLang="zh-CN" sz="2400" b="1" noProof="0" dirty="0">
                <a:latin typeface="微软雅黑" panose="020B0503020204020204" pitchFamily="34" charset="-122"/>
                <a:ea typeface="微软雅黑" panose="020B0503020204020204" pitchFamily="34" charset="-122"/>
                <a:cs typeface="Arial" charset="0"/>
              </a:rPr>
              <a:t>(</a:t>
            </a:r>
            <a:r>
              <a:rPr lang="zh-CN" altLang="en-US" sz="2400" b="1" noProof="0" dirty="0">
                <a:latin typeface="微软雅黑" panose="020B0503020204020204" pitchFamily="34" charset="-122"/>
                <a:ea typeface="微软雅黑" panose="020B0503020204020204" pitchFamily="34" charset="-122"/>
                <a:cs typeface="Arial" charset="0"/>
              </a:rPr>
              <a:t>共</a:t>
            </a:r>
            <a:r>
              <a:rPr lang="en-US" altLang="zh-CN" sz="2400" b="1" noProof="0" dirty="0">
                <a:latin typeface="微软雅黑" panose="020B0503020204020204" pitchFamily="34" charset="-122"/>
                <a:ea typeface="微软雅黑" panose="020B0503020204020204" pitchFamily="34" charset="-122"/>
                <a:cs typeface="Arial" charset="0"/>
              </a:rPr>
              <a:t>9</a:t>
            </a:r>
            <a:r>
              <a:rPr lang="zh-CN" altLang="en-US" sz="2400" b="1" noProof="0" dirty="0">
                <a:latin typeface="微软雅黑" panose="020B0503020204020204" pitchFamily="34" charset="-122"/>
                <a:ea typeface="微软雅黑" panose="020B0503020204020204" pitchFamily="34" charset="-122"/>
                <a:cs typeface="Arial" charset="0"/>
              </a:rPr>
              <a:t>章</a:t>
            </a:r>
            <a:r>
              <a:rPr lang="en-US" altLang="zh-CN" sz="2400" b="1" noProof="0" dirty="0">
                <a:latin typeface="微软雅黑" panose="020B0503020204020204" pitchFamily="34" charset="-122"/>
                <a:ea typeface="微软雅黑" panose="020B0503020204020204" pitchFamily="34" charset="-122"/>
                <a:cs typeface="Arial" charset="0"/>
              </a:rPr>
              <a:t>)</a:t>
            </a:r>
            <a:r>
              <a:rPr lang="zh-CN" altLang="en-US" sz="2400" b="1" noProof="0" dirty="0">
                <a:latin typeface="微软雅黑" panose="020B0503020204020204" pitchFamily="34" charset="-122"/>
                <a:ea typeface="微软雅黑" panose="020B0503020204020204" pitchFamily="34" charset="-122"/>
                <a:cs typeface="Arial" charset="0"/>
              </a:rPr>
              <a:t>：快速入门</a:t>
            </a:r>
            <a:r>
              <a:rPr lang="en-US" altLang="zh-CN" sz="2400" b="1" noProof="0" dirty="0">
                <a:latin typeface="微软雅黑" panose="020B0503020204020204" pitchFamily="34" charset="-122"/>
                <a:ea typeface="微软雅黑" panose="020B0503020204020204" pitchFamily="34" charset="-122"/>
                <a:cs typeface="Arial" charset="0"/>
              </a:rPr>
              <a:t>(2)</a:t>
            </a:r>
            <a:r>
              <a:rPr lang="zh-CN" altLang="en-US" sz="2400" b="1" noProof="0" dirty="0">
                <a:latin typeface="微软雅黑" panose="020B0503020204020204" pitchFamily="34" charset="-122"/>
                <a:ea typeface="微软雅黑" panose="020B0503020204020204" pitchFamily="34" charset="-122"/>
                <a:cs typeface="Arial" charset="0"/>
              </a:rPr>
              <a:t>、基础语法</a:t>
            </a:r>
            <a:r>
              <a:rPr lang="en-US" altLang="zh-CN" sz="2400" b="1" noProof="0" dirty="0">
                <a:latin typeface="微软雅黑" panose="020B0503020204020204" pitchFamily="34" charset="-122"/>
                <a:ea typeface="微软雅黑" panose="020B0503020204020204" pitchFamily="34" charset="-122"/>
                <a:cs typeface="Arial" charset="0"/>
              </a:rPr>
              <a:t>(5</a:t>
            </a:r>
            <a:r>
              <a:rPr lang="en-US" altLang="zh-CN" sz="2400" b="1" dirty="0">
                <a:latin typeface="微软雅黑" panose="020B0503020204020204" pitchFamily="34" charset="-122"/>
                <a:ea typeface="微软雅黑" panose="020B0503020204020204" pitchFamily="34" charset="-122"/>
                <a:cs typeface="Arial" charset="0"/>
              </a:rPr>
              <a:t>)</a:t>
            </a:r>
            <a:r>
              <a:rPr lang="zh-CN" altLang="en-US" sz="2400" b="1" noProof="0" dirty="0">
                <a:latin typeface="微软雅黑" panose="020B0503020204020204" pitchFamily="34" charset="-122"/>
                <a:ea typeface="微软雅黑" panose="020B0503020204020204" pitchFamily="34" charset="-122"/>
                <a:cs typeface="Arial" charset="0"/>
              </a:rPr>
              <a:t>、编程思维</a:t>
            </a:r>
            <a:r>
              <a:rPr lang="en-US" altLang="zh-CN" sz="2400" b="1" dirty="0">
                <a:latin typeface="微软雅黑" panose="020B0503020204020204" pitchFamily="34" charset="-122"/>
                <a:ea typeface="微软雅黑" panose="020B0503020204020204" pitchFamily="34" charset="-122"/>
                <a:cs typeface="Arial" charset="0"/>
              </a:rPr>
              <a:t>(2)</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2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400" b="1" noProof="0" dirty="0">
                <a:latin typeface="微软雅黑" panose="020B0503020204020204" pitchFamily="34" charset="-122"/>
                <a:ea typeface="微软雅黑" panose="020B0503020204020204" pitchFamily="34" charset="-122"/>
                <a:cs typeface="Arial" charset="0"/>
              </a:rPr>
              <a:t>除</a:t>
            </a:r>
            <a:r>
              <a:rPr lang="zh-CN" altLang="en-US" sz="2400" b="1" dirty="0">
                <a:latin typeface="微软雅黑" panose="020B0503020204020204" pitchFamily="34" charset="-122"/>
                <a:ea typeface="微软雅黑" panose="020B0503020204020204" pitchFamily="34" charset="-122"/>
                <a:cs typeface="Arial" charset="0"/>
              </a:rPr>
              <a:t>第</a:t>
            </a:r>
            <a:r>
              <a:rPr lang="en-US" altLang="zh-CN" sz="2400" b="1" dirty="0">
                <a:latin typeface="微软雅黑" panose="020B0503020204020204" pitchFamily="34" charset="-122"/>
                <a:ea typeface="微软雅黑" panose="020B0503020204020204" pitchFamily="34" charset="-122"/>
                <a:cs typeface="Arial" charset="0"/>
              </a:rPr>
              <a:t>1-2</a:t>
            </a:r>
            <a:r>
              <a:rPr lang="zh-CN" altLang="en-US" sz="2400" b="1" dirty="0">
                <a:latin typeface="微软雅黑" panose="020B0503020204020204" pitchFamily="34" charset="-122"/>
                <a:ea typeface="微软雅黑" panose="020B0503020204020204" pitchFamily="34" charset="-122"/>
                <a:cs typeface="Arial" charset="0"/>
              </a:rPr>
              <a:t>章，每</a:t>
            </a:r>
            <a:r>
              <a:rPr lang="zh-CN" altLang="en-US" sz="2400" b="1" noProof="0" dirty="0">
                <a:latin typeface="微软雅黑" panose="020B0503020204020204" pitchFamily="34" charset="-122"/>
                <a:ea typeface="微软雅黑" panose="020B0503020204020204" pitchFamily="34" charset="-122"/>
                <a:cs typeface="Arial" charset="0"/>
              </a:rPr>
              <a:t>章包含</a:t>
            </a:r>
            <a:r>
              <a:rPr lang="en-US" altLang="zh-CN" sz="2400" b="1" noProof="0" dirty="0">
                <a:latin typeface="微软雅黑" panose="020B0503020204020204" pitchFamily="34" charset="-122"/>
                <a:ea typeface="微软雅黑" panose="020B0503020204020204" pitchFamily="34" charset="-122"/>
                <a:cs typeface="Arial" charset="0"/>
              </a:rPr>
              <a:t>2</a:t>
            </a:r>
            <a:r>
              <a:rPr lang="zh-CN" altLang="en-US" sz="2400" b="1" noProof="0" dirty="0">
                <a:latin typeface="微软雅黑" panose="020B0503020204020204" pitchFamily="34" charset="-122"/>
                <a:ea typeface="微软雅黑" panose="020B0503020204020204" pitchFamily="34" charset="-122"/>
                <a:cs typeface="Arial" charset="0"/>
              </a:rPr>
              <a:t>个实践案例，共</a:t>
            </a:r>
            <a:r>
              <a:rPr lang="en-US" altLang="zh-CN" sz="2400" b="1" noProof="0" dirty="0">
                <a:latin typeface="微软雅黑" panose="020B0503020204020204" pitchFamily="34" charset="-122"/>
                <a:ea typeface="微软雅黑" panose="020B0503020204020204" pitchFamily="34" charset="-122"/>
                <a:cs typeface="Arial" charset="0"/>
              </a:rPr>
              <a:t>16</a:t>
            </a:r>
            <a:r>
              <a:rPr lang="zh-CN" altLang="en-US" sz="2400" b="1" noProof="0" dirty="0">
                <a:latin typeface="微软雅黑" panose="020B0503020204020204" pitchFamily="34" charset="-122"/>
                <a:ea typeface="微软雅黑" panose="020B0503020204020204" pitchFamily="34" charset="-122"/>
                <a:cs typeface="Arial" charset="0"/>
              </a:rPr>
              <a:t>个案例</a:t>
            </a:r>
            <a:endParaRPr kumimoji="0" lang="zh-CN" altLang="en-US" sz="24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1747912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51212" name="Rectangle 12"/>
          <p:cNvSpPr>
            <a:spLocks/>
          </p:cNvSpPr>
          <p:nvPr/>
        </p:nvSpPr>
        <p:spPr bwMode="auto">
          <a:xfrm>
            <a:off x="0" y="483518"/>
            <a:ext cx="9144000" cy="79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nchorCtr="0"/>
          <a:lstStyle/>
          <a:p>
            <a:pPr marL="0" marR="0" lvl="0" indent="0" algn="ctr" defTabSz="914400" rtl="0" eaLnBrk="1" fontAlgn="base" latinLnBrk="0" hangingPunct="1">
              <a:lnSpc>
                <a:spcPct val="70000"/>
              </a:lnSpc>
              <a:spcBef>
                <a:spcPct val="0"/>
              </a:spcBef>
              <a:spcAft>
                <a:spcPct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课程内容设计</a:t>
            </a:r>
            <a:endParaRPr kumimoji="0" 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sp>
        <p:nvSpPr>
          <p:cNvPr id="6" name="TextBox 15">
            <a:extLst>
              <a:ext uri="{FF2B5EF4-FFF2-40B4-BE49-F238E27FC236}">
                <a16:creationId xmlns:a16="http://schemas.microsoft.com/office/drawing/2014/main" id="{5836C1B3-F034-434A-86BE-900656B93E13}"/>
              </a:ext>
            </a:extLst>
          </p:cNvPr>
          <p:cNvSpPr txBox="1"/>
          <p:nvPr/>
        </p:nvSpPr>
        <p:spPr>
          <a:xfrm>
            <a:off x="611560" y="1419622"/>
            <a:ext cx="7776864" cy="3250121"/>
          </a:xfrm>
          <a:prstGeom prst="rect">
            <a:avLst/>
          </a:prstGeom>
          <a:noFill/>
        </p:spPr>
        <p:txBody>
          <a:bodyPr wrap="square" rtlCol="0">
            <a:spAutoFit/>
          </a:bodyPr>
          <a:lstStyle/>
          <a:p>
            <a:pPr marL="257175" marR="0" lvl="2" indent="-128588" algn="just" defTabSz="914400" rtl="0" eaLnBrk="1" fontAlgn="base" latinLnBrk="0" hangingPunct="1">
              <a:lnSpc>
                <a:spcPct val="180000"/>
              </a:lnSpc>
              <a:spcBef>
                <a:spcPct val="0"/>
              </a:spcBef>
              <a:spcAft>
                <a:spcPct val="0"/>
              </a:spcAft>
              <a:buClrTx/>
              <a:buSzTx/>
              <a:buFont typeface="Wingdings" panose="05000000000000000000" pitchFamily="2" charset="2"/>
              <a:buChar char="p"/>
              <a:tabLst/>
              <a:defRPr/>
            </a:pP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Lato Regular"/>
                <a:sym typeface="Gill Sans" charset="0"/>
              </a:rPr>
              <a:t> </a:t>
            </a:r>
            <a:r>
              <a:rPr kumimoji="0" lang="zh-CN" altLang="en-US"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Lato Regular"/>
                <a:sym typeface="Gill Sans" charset="0"/>
              </a:rPr>
              <a:t>第一部分：</a:t>
            </a:r>
            <a:r>
              <a:rPr kumimoji="0" lang="en-US" altLang="zh-CN"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Lato Regular"/>
                <a:sym typeface="Gill Sans" charset="0"/>
              </a:rPr>
              <a:t>Python</a:t>
            </a:r>
            <a:r>
              <a:rPr kumimoji="0" lang="zh-CN" altLang="en-US"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Lato Regular"/>
                <a:sym typeface="Gill Sans" charset="0"/>
              </a:rPr>
              <a:t>快速入门</a:t>
            </a:r>
            <a:r>
              <a:rPr lang="zh-CN" altLang="en-US" sz="2000" b="1" dirty="0">
                <a:solidFill>
                  <a:srgbClr val="0070C0"/>
                </a:solidFill>
                <a:latin typeface="微软雅黑" panose="020B0503020204020204" pitchFamily="34" charset="-122"/>
                <a:ea typeface="微软雅黑" panose="020B0503020204020204" pitchFamily="34" charset="-122"/>
                <a:cs typeface="Lato Regular"/>
              </a:rPr>
              <a:t>（</a:t>
            </a:r>
            <a:r>
              <a:rPr lang="en-US" altLang="zh-CN" sz="2000" b="1" dirty="0">
                <a:solidFill>
                  <a:srgbClr val="0070C0"/>
                </a:solidFill>
                <a:latin typeface="微软雅黑" panose="020B0503020204020204" pitchFamily="34" charset="-122"/>
                <a:ea typeface="微软雅黑" panose="020B0503020204020204" pitchFamily="34" charset="-122"/>
                <a:cs typeface="Lato Regular"/>
              </a:rPr>
              <a:t>3</a:t>
            </a:r>
            <a:r>
              <a:rPr lang="zh-CN" altLang="en-US" sz="2000" b="1" dirty="0">
                <a:solidFill>
                  <a:srgbClr val="0070C0"/>
                </a:solidFill>
                <a:latin typeface="微软雅黑" panose="020B0503020204020204" pitchFamily="34" charset="-122"/>
                <a:ea typeface="微软雅黑" panose="020B0503020204020204" pitchFamily="34" charset="-122"/>
                <a:cs typeface="Lato Regular"/>
              </a:rPr>
              <a:t>周）</a:t>
            </a:r>
            <a:endParaRPr lang="en-US" altLang="zh-CN" sz="2000" b="1" dirty="0">
              <a:solidFill>
                <a:srgbClr val="0070C0"/>
              </a:solidFill>
              <a:latin typeface="微软雅黑" panose="020B0503020204020204" pitchFamily="34" charset="-122"/>
              <a:ea typeface="微软雅黑" panose="020B0503020204020204" pitchFamily="34" charset="-122"/>
              <a:cs typeface="Lato Regular"/>
            </a:endParaRPr>
          </a:p>
          <a:p>
            <a:pPr marL="128587" marR="0" lvl="2" algn="just" defTabSz="914400" rtl="0" eaLnBrk="1" fontAlgn="base" latinLnBrk="0" hangingPunct="1">
              <a:lnSpc>
                <a:spcPct val="180000"/>
              </a:lnSpc>
              <a:spcBef>
                <a:spcPct val="0"/>
              </a:spcBef>
              <a:spcAft>
                <a:spcPct val="0"/>
              </a:spcAft>
              <a:buClrTx/>
              <a:buSzTx/>
              <a:tabLst/>
              <a:defRPr/>
            </a:pPr>
            <a:r>
              <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Lato Regular"/>
                <a:sym typeface="Gill Sans" charset="0"/>
              </a:rPr>
              <a:t>        </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Lato Regular"/>
                <a:sym typeface="Gill Sans" charset="0"/>
              </a:rPr>
              <a:t>围绕</a:t>
            </a:r>
            <a:r>
              <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Lato Regular"/>
                <a:sym typeface="Gill Sans" charset="0"/>
              </a:rPr>
              <a:t>2</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Lato Regular"/>
                <a:sym typeface="Gill Sans" charset="0"/>
              </a:rPr>
              <a:t>个具体实例，讲解</a:t>
            </a:r>
            <a:r>
              <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Lato Regular"/>
                <a:sym typeface="Gill Sans" charset="0"/>
              </a:rPr>
              <a:t>Python</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Lato Regular"/>
                <a:sym typeface="Gill Sans" charset="0"/>
              </a:rPr>
              <a:t>基本语法元素，</a:t>
            </a:r>
            <a:r>
              <a:rPr kumimoji="0" lang="zh-CN" altLang="en-US" sz="1800" b="1" i="0" u="none" strike="noStrike" kern="1200" cap="none" spc="0" normalizeH="0" baseline="0" noProof="0" dirty="0">
                <a:ln>
                  <a:noFill/>
                </a:ln>
                <a:solidFill>
                  <a:srgbClr val="D98431"/>
                </a:solidFill>
                <a:effectLst/>
                <a:uLnTx/>
                <a:uFillTx/>
                <a:latin typeface="微软雅黑" panose="020B0503020204020204" pitchFamily="34" charset="-122"/>
                <a:ea typeface="微软雅黑" panose="020B0503020204020204" pitchFamily="34" charset="-122"/>
                <a:cs typeface="Lato Regular"/>
                <a:sym typeface="Gill Sans" charset="0"/>
              </a:rPr>
              <a:t>感性认识</a:t>
            </a:r>
            <a:endParaRPr kumimoji="0" lang="en-US" altLang="zh-CN" sz="1800" b="1" i="0" u="none" strike="noStrike" kern="1200" cap="none" spc="0" normalizeH="0" baseline="0" noProof="0" dirty="0">
              <a:ln>
                <a:noFill/>
              </a:ln>
              <a:solidFill>
                <a:srgbClr val="D98431"/>
              </a:solidFill>
              <a:effectLst/>
              <a:uLnTx/>
              <a:uFillTx/>
              <a:latin typeface="微软雅黑" panose="020B0503020204020204" pitchFamily="34" charset="-122"/>
              <a:ea typeface="微软雅黑" panose="020B0503020204020204" pitchFamily="34" charset="-122"/>
              <a:cs typeface="Lato Regular"/>
              <a:sym typeface="Gill Sans" charset="0"/>
            </a:endParaRPr>
          </a:p>
          <a:p>
            <a:pPr marL="257175" lvl="2" indent="-128588" algn="just">
              <a:lnSpc>
                <a:spcPct val="180000"/>
              </a:lnSpc>
              <a:buFont typeface="Wingdings" panose="05000000000000000000" pitchFamily="2" charset="2"/>
              <a:buChar char="p"/>
              <a:defRPr/>
            </a:pP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Lato Regular"/>
                <a:sym typeface="Gill Sans" charset="0"/>
              </a:rPr>
              <a:t> </a:t>
            </a:r>
            <a:r>
              <a:rPr lang="zh-CN" altLang="en-US" sz="2000" b="1" dirty="0">
                <a:solidFill>
                  <a:srgbClr val="0070C0"/>
                </a:solidFill>
                <a:latin typeface="微软雅黑" panose="020B0503020204020204" pitchFamily="34" charset="-122"/>
                <a:ea typeface="微软雅黑" panose="020B0503020204020204" pitchFamily="34" charset="-122"/>
                <a:cs typeface="Lato Regular"/>
              </a:rPr>
              <a:t>第二部分</a:t>
            </a:r>
            <a:r>
              <a:rPr kumimoji="0" lang="zh-CN" altLang="en-US"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Lato Regular"/>
                <a:sym typeface="Gill Sans" charset="0"/>
              </a:rPr>
              <a:t>：</a:t>
            </a:r>
            <a:r>
              <a:rPr kumimoji="0" lang="en-US" altLang="zh-CN"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Lato Regular"/>
                <a:sym typeface="Gill Sans" charset="0"/>
              </a:rPr>
              <a:t>Python</a:t>
            </a:r>
            <a:r>
              <a:rPr lang="zh-CN" altLang="en-US" sz="2000" b="1" dirty="0">
                <a:solidFill>
                  <a:srgbClr val="0070C0"/>
                </a:solidFill>
                <a:latin typeface="微软雅黑" panose="020B0503020204020204" pitchFamily="34" charset="-122"/>
                <a:ea typeface="微软雅黑" panose="020B0503020204020204" pitchFamily="34" charset="-122"/>
                <a:cs typeface="Lato Regular"/>
              </a:rPr>
              <a:t>基础语法（</a:t>
            </a:r>
            <a:r>
              <a:rPr lang="en-US" altLang="zh-CN" sz="2000" b="1" dirty="0">
                <a:solidFill>
                  <a:srgbClr val="0070C0"/>
                </a:solidFill>
                <a:latin typeface="微软雅黑" panose="020B0503020204020204" pitchFamily="34" charset="-122"/>
                <a:ea typeface="微软雅黑" panose="020B0503020204020204" pitchFamily="34" charset="-122"/>
                <a:cs typeface="Lato Regular"/>
              </a:rPr>
              <a:t>10</a:t>
            </a:r>
            <a:r>
              <a:rPr lang="zh-CN" altLang="en-US" sz="2000" b="1" dirty="0">
                <a:solidFill>
                  <a:srgbClr val="0070C0"/>
                </a:solidFill>
                <a:latin typeface="微软雅黑" panose="020B0503020204020204" pitchFamily="34" charset="-122"/>
                <a:ea typeface="微软雅黑" panose="020B0503020204020204" pitchFamily="34" charset="-122"/>
                <a:cs typeface="Lato Regular"/>
              </a:rPr>
              <a:t>周）</a:t>
            </a:r>
            <a:endParaRPr lang="en-US" altLang="zh-CN" sz="2000" b="1" dirty="0">
              <a:solidFill>
                <a:srgbClr val="0070C0"/>
              </a:solidFill>
              <a:latin typeface="微软雅黑" panose="020B0503020204020204" pitchFamily="34" charset="-122"/>
              <a:ea typeface="微软雅黑" panose="020B0503020204020204" pitchFamily="34" charset="-122"/>
              <a:cs typeface="Lato Regular"/>
            </a:endParaRPr>
          </a:p>
          <a:p>
            <a:pPr marL="128588" lvl="2" algn="just">
              <a:lnSpc>
                <a:spcPct val="180000"/>
              </a:lnSpc>
              <a:defRPr/>
            </a:pPr>
            <a:r>
              <a:rPr lang="zh-CN" altLang="en-US" sz="1800" b="1" noProof="0" dirty="0">
                <a:latin typeface="微软雅黑" panose="020B0503020204020204" pitchFamily="34" charset="-122"/>
                <a:ea typeface="微软雅黑" panose="020B0503020204020204" pitchFamily="34" charset="-122"/>
              </a:rPr>
              <a:t>        从</a:t>
            </a:r>
            <a:r>
              <a:rPr lang="en-US" altLang="zh-CN" sz="1800" b="1" noProof="0" dirty="0">
                <a:latin typeface="微软雅黑" panose="020B0503020204020204" pitchFamily="34" charset="-122"/>
                <a:ea typeface="微软雅黑" panose="020B0503020204020204" pitchFamily="34" charset="-122"/>
              </a:rPr>
              <a:t>5</a:t>
            </a:r>
            <a:r>
              <a:rPr lang="zh-CN" altLang="en-US" sz="1800" b="1" noProof="0" dirty="0">
                <a:latin typeface="微软雅黑" panose="020B0503020204020204" pitchFamily="34" charset="-122"/>
                <a:ea typeface="微软雅黑" panose="020B0503020204020204" pitchFamily="34" charset="-122"/>
              </a:rPr>
              <a:t>个方面讲解</a:t>
            </a:r>
            <a:r>
              <a:rPr lang="zh-CN" altLang="en-US" sz="1800" b="1" dirty="0">
                <a:latin typeface="微软雅黑" panose="020B0503020204020204" pitchFamily="34" charset="-122"/>
                <a:ea typeface="微软雅黑" panose="020B0503020204020204" pitchFamily="34" charset="-122"/>
              </a:rPr>
              <a:t>基础语法全体系，提供</a:t>
            </a:r>
            <a:r>
              <a:rPr lang="en-US" altLang="zh-CN" sz="1800" b="1" dirty="0">
                <a:latin typeface="微软雅黑" panose="020B0503020204020204" pitchFamily="34" charset="-122"/>
                <a:ea typeface="微软雅黑" panose="020B0503020204020204" pitchFamily="34" charset="-122"/>
              </a:rPr>
              <a:t>10</a:t>
            </a:r>
            <a:r>
              <a:rPr lang="zh-CN" altLang="en-US" sz="1800" b="1" dirty="0">
                <a:latin typeface="微软雅黑" panose="020B0503020204020204" pitchFamily="34" charset="-122"/>
                <a:ea typeface="微软雅黑" panose="020B0503020204020204" pitchFamily="34" charset="-122"/>
              </a:rPr>
              <a:t>个实例，</a:t>
            </a:r>
            <a:r>
              <a:rPr lang="zh-CN" altLang="en-US" sz="1800" b="1" dirty="0">
                <a:solidFill>
                  <a:srgbClr val="D98431"/>
                </a:solidFill>
                <a:latin typeface="微软雅黑" panose="020B0503020204020204" pitchFamily="34" charset="-122"/>
                <a:ea typeface="微软雅黑" panose="020B0503020204020204" pitchFamily="34" charset="-122"/>
              </a:rPr>
              <a:t>理性学习</a:t>
            </a:r>
            <a:endParaRPr kumimoji="0" lang="en-US" altLang="zh-CN" sz="1800" b="1" i="0" u="none" strike="noStrike" kern="1200" cap="none" spc="0" normalizeH="0" baseline="0" noProof="0" dirty="0">
              <a:ln>
                <a:noFill/>
              </a:ln>
              <a:solidFill>
                <a:srgbClr val="D98431"/>
              </a:solidFill>
              <a:effectLst/>
              <a:uLnTx/>
              <a:uFillTx/>
              <a:latin typeface="微软雅黑" panose="020B0503020204020204" pitchFamily="34" charset="-122"/>
              <a:ea typeface="微软雅黑" panose="020B0503020204020204" pitchFamily="34" charset="-122"/>
              <a:sym typeface="Gill Sans" charset="0"/>
            </a:endParaRPr>
          </a:p>
          <a:p>
            <a:pPr marL="257175" lvl="2" indent="-128588" algn="just">
              <a:lnSpc>
                <a:spcPct val="180000"/>
              </a:lnSpc>
              <a:buFont typeface="Wingdings" panose="05000000000000000000" pitchFamily="2" charset="2"/>
              <a:buChar char="p"/>
              <a:defRPr/>
            </a:pP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Lato Regular"/>
                <a:sym typeface="Gill Sans" charset="0"/>
              </a:rPr>
              <a:t> </a:t>
            </a:r>
            <a:r>
              <a:rPr lang="zh-CN" altLang="en-US" sz="2000" b="1" dirty="0">
                <a:solidFill>
                  <a:srgbClr val="0070C0"/>
                </a:solidFill>
                <a:latin typeface="微软雅黑" panose="020B0503020204020204" pitchFamily="34" charset="-122"/>
                <a:ea typeface="微软雅黑" panose="020B0503020204020204" pitchFamily="34" charset="-122"/>
                <a:cs typeface="Lato Regular"/>
              </a:rPr>
              <a:t>第三部分</a:t>
            </a:r>
            <a:r>
              <a:rPr kumimoji="0" lang="zh-CN" altLang="en-US"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Lato Regular"/>
                <a:sym typeface="Gill Sans" charset="0"/>
              </a:rPr>
              <a:t>：</a:t>
            </a:r>
            <a:r>
              <a:rPr kumimoji="0" lang="en-US" altLang="zh-CN"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Lato Regular"/>
                <a:sym typeface="Gill Sans" charset="0"/>
              </a:rPr>
              <a:t>Python</a:t>
            </a:r>
            <a:r>
              <a:rPr kumimoji="0" lang="zh-CN" altLang="en-US"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Lato Regular"/>
                <a:sym typeface="Gill Sans" charset="0"/>
              </a:rPr>
              <a:t>编程思维</a:t>
            </a:r>
            <a:r>
              <a:rPr lang="zh-CN" altLang="en-US" sz="2000" b="1" dirty="0">
                <a:solidFill>
                  <a:srgbClr val="0070C0"/>
                </a:solidFill>
                <a:latin typeface="微软雅黑" panose="020B0503020204020204" pitchFamily="34" charset="-122"/>
                <a:ea typeface="微软雅黑" panose="020B0503020204020204" pitchFamily="34" charset="-122"/>
                <a:cs typeface="Lato Regular"/>
              </a:rPr>
              <a:t>（</a:t>
            </a:r>
            <a:r>
              <a:rPr lang="en-US" altLang="zh-CN" sz="2000" b="1" dirty="0">
                <a:solidFill>
                  <a:srgbClr val="0070C0"/>
                </a:solidFill>
                <a:latin typeface="微软雅黑" panose="020B0503020204020204" pitchFamily="34" charset="-122"/>
                <a:ea typeface="微软雅黑" panose="020B0503020204020204" pitchFamily="34" charset="-122"/>
                <a:cs typeface="Lato Regular"/>
              </a:rPr>
              <a:t>5</a:t>
            </a:r>
            <a:r>
              <a:rPr lang="zh-CN" altLang="en-US" sz="2000" b="1" dirty="0">
                <a:solidFill>
                  <a:srgbClr val="0070C0"/>
                </a:solidFill>
                <a:latin typeface="微软雅黑" panose="020B0503020204020204" pitchFamily="34" charset="-122"/>
                <a:ea typeface="微软雅黑" panose="020B0503020204020204" pitchFamily="34" charset="-122"/>
                <a:cs typeface="Lato Regular"/>
              </a:rPr>
              <a:t>周）</a:t>
            </a:r>
            <a:endParaRPr lang="en-US" altLang="zh-CN" sz="2000" b="1" dirty="0">
              <a:solidFill>
                <a:srgbClr val="0070C0"/>
              </a:solidFill>
              <a:latin typeface="微软雅黑" panose="020B0503020204020204" pitchFamily="34" charset="-122"/>
              <a:ea typeface="微软雅黑" panose="020B0503020204020204" pitchFamily="34" charset="-122"/>
              <a:cs typeface="Lato Regular"/>
            </a:endParaRPr>
          </a:p>
          <a:p>
            <a:pPr marL="128587" lvl="2" algn="just">
              <a:lnSpc>
                <a:spcPct val="180000"/>
              </a:lnSpc>
              <a:defRPr/>
            </a:pPr>
            <a:r>
              <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Gill Sans" charset="0"/>
              </a:rPr>
              <a:t>        </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Gill Sans" charset="0"/>
              </a:rPr>
              <a:t>从方法学角度开阔认识，提升整体编程能力，</a:t>
            </a:r>
            <a:r>
              <a:rPr kumimoji="0" lang="zh-CN" altLang="en-US" sz="1800" b="1" i="0" u="none" strike="noStrike" kern="1200" cap="none" spc="0" normalizeH="0" baseline="0" noProof="0" dirty="0">
                <a:ln>
                  <a:noFill/>
                </a:ln>
                <a:solidFill>
                  <a:srgbClr val="D98431"/>
                </a:solidFill>
                <a:effectLst/>
                <a:uLnTx/>
                <a:uFillTx/>
                <a:latin typeface="微软雅黑" panose="020B0503020204020204" pitchFamily="34" charset="-122"/>
                <a:ea typeface="微软雅黑" panose="020B0503020204020204" pitchFamily="34" charset="-122"/>
                <a:sym typeface="Gill Sans" charset="0"/>
              </a:rPr>
              <a:t>展望未来</a:t>
            </a:r>
            <a:endParaRPr kumimoji="0" lang="en-US" altLang="zh-CN" sz="2000" b="1" i="0" u="none" strike="noStrike" kern="1200" cap="none" spc="0" normalizeH="0" baseline="0" noProof="0" dirty="0">
              <a:ln>
                <a:noFill/>
              </a:ln>
              <a:solidFill>
                <a:srgbClr val="D98431"/>
              </a:solidFill>
              <a:effectLst/>
              <a:uLnTx/>
              <a:uFillTx/>
              <a:latin typeface="微软雅黑" panose="020B0503020204020204" pitchFamily="34" charset="-122"/>
              <a:ea typeface="微软雅黑" panose="020B0503020204020204" pitchFamily="34" charset="-122"/>
              <a:sym typeface="Gill Sans" charset="0"/>
            </a:endParaRPr>
          </a:p>
        </p:txBody>
      </p:sp>
    </p:spTree>
    <p:extLst>
      <p:ext uri="{BB962C8B-B14F-4D97-AF65-F5344CB8AC3E}">
        <p14:creationId xmlns:p14="http://schemas.microsoft.com/office/powerpoint/2010/main" val="1957580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20" name="Freeform 14"/>
          <p:cNvSpPr>
            <a:spLocks/>
          </p:cNvSpPr>
          <p:nvPr/>
        </p:nvSpPr>
        <p:spPr bwMode="auto">
          <a:xfrm>
            <a:off x="4575842" y="3287228"/>
            <a:ext cx="0" cy="2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solidFill>
            <a:srgbClr val="F692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Gill Sans" charset="0"/>
              <a:sym typeface="Gill Sans" charset="0"/>
            </a:endParaRPr>
          </a:p>
        </p:txBody>
      </p:sp>
      <p:sp>
        <p:nvSpPr>
          <p:cNvPr id="21" name="Freeform 15"/>
          <p:cNvSpPr>
            <a:spLocks/>
          </p:cNvSpPr>
          <p:nvPr/>
        </p:nvSpPr>
        <p:spPr bwMode="auto">
          <a:xfrm>
            <a:off x="4575048" y="3287228"/>
            <a:ext cx="1588" cy="2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1" y="0"/>
                  <a:pt x="1" y="0"/>
                  <a:pt x="0" y="0"/>
                </a:cubicBezTo>
                <a:close/>
              </a:path>
            </a:pathLst>
          </a:custGeom>
          <a:solidFill>
            <a:srgbClr val="F692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Gill Sans" charset="0"/>
              <a:sym typeface="Gill Sans" charset="0"/>
            </a:endParaRPr>
          </a:p>
        </p:txBody>
      </p:sp>
      <p:sp>
        <p:nvSpPr>
          <p:cNvPr id="10" name="矩形 9">
            <a:extLst>
              <a:ext uri="{FF2B5EF4-FFF2-40B4-BE49-F238E27FC236}">
                <a16:creationId xmlns:a16="http://schemas.microsoft.com/office/drawing/2014/main" id="{6E70C055-C2B7-4267-B947-D4482A3DF186}"/>
              </a:ext>
            </a:extLst>
          </p:cNvPr>
          <p:cNvSpPr/>
          <p:nvPr/>
        </p:nvSpPr>
        <p:spPr>
          <a:xfrm>
            <a:off x="107504" y="-18412"/>
            <a:ext cx="5256584" cy="458908"/>
          </a:xfrm>
          <a:prstGeom prst="rect">
            <a:avLst/>
          </a:prstGeom>
        </p:spPr>
        <p:txBody>
          <a:bodyPr wrap="square">
            <a:spAutoFit/>
          </a:bodyPr>
          <a:lstStyle/>
          <a:p>
            <a:pPr>
              <a:lnSpc>
                <a:spcPct val="150000"/>
              </a:lnSpc>
              <a:defRPr/>
            </a:pPr>
            <a:r>
              <a:rPr kumimoji="0" lang="en-US" altLang="zh-CN" sz="1800" b="1" i="0" u="none" strike="noStrike" kern="1200" cap="none" spc="0" normalizeH="0" baseline="0" noProof="0" dirty="0">
                <a:ln>
                  <a:noFill/>
                </a:ln>
                <a:solidFill>
                  <a:srgbClr val="1C86EF"/>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Bebas Neue" charset="0"/>
              </a:rPr>
              <a:t>1989 </a:t>
            </a:r>
            <a:r>
              <a:rPr kumimoji="0" lang="zh-CN" altLang="en-US" sz="1800" b="1" i="0" u="none" strike="noStrike" kern="1200" cap="none" spc="0" normalizeH="0" baseline="0" noProof="0" dirty="0">
                <a:ln>
                  <a:noFill/>
                </a:ln>
                <a:solidFill>
                  <a:srgbClr val="1C86EF"/>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Bebas Neue" charset="0"/>
              </a:rPr>
              <a:t>年 </a:t>
            </a:r>
            <a:r>
              <a:rPr kumimoji="0" lang="en-US" altLang="zh-CN" sz="1800" b="1" i="0" u="none" strike="noStrike" kern="1200" cap="none" spc="0" normalizeH="0" baseline="0" noProof="0" dirty="0">
                <a:ln>
                  <a:noFill/>
                </a:ln>
                <a:solidFill>
                  <a:srgbClr val="1C86EF"/>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Bebas Neue" charset="0"/>
              </a:rPr>
              <a:t>- 2024 </a:t>
            </a:r>
            <a:r>
              <a:rPr kumimoji="0" lang="zh-CN" altLang="en-US" sz="1800" b="1" i="0" u="none" strike="noStrike" kern="1200" cap="none" spc="0" normalizeH="0" baseline="0" noProof="0" dirty="0">
                <a:ln>
                  <a:noFill/>
                </a:ln>
                <a:solidFill>
                  <a:srgbClr val="1C86EF"/>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Bebas Neue" charset="0"/>
              </a:rPr>
              <a:t>年热门编程语言的排名变化：</a:t>
            </a:r>
            <a:endParaRPr kumimoji="0" lang="zh-CN" altLang="en-US" sz="1800" b="1" i="0" u="none" strike="noStrike" kern="1200" cap="none" spc="0" normalizeH="0" baseline="0" noProof="0" dirty="0">
              <a:ln>
                <a:noFill/>
              </a:ln>
              <a:solidFill>
                <a:srgbClr val="1C86EF"/>
              </a:solidFill>
              <a:effectLst/>
              <a:uLnTx/>
              <a:uFillTx/>
              <a:latin typeface="微软雅黑" panose="020B0503020204020204" pitchFamily="34" charset="-122"/>
              <a:ea typeface="微软雅黑" panose="020B0503020204020204" pitchFamily="34" charset="-122"/>
              <a:sym typeface="Gill Sans" charset="0"/>
            </a:endParaRPr>
          </a:p>
        </p:txBody>
      </p:sp>
      <p:pic>
        <p:nvPicPr>
          <p:cNvPr id="2" name="图片 1">
            <a:extLst>
              <a:ext uri="{FF2B5EF4-FFF2-40B4-BE49-F238E27FC236}">
                <a16:creationId xmlns:a16="http://schemas.microsoft.com/office/drawing/2014/main" id="{7770F35B-FB0F-86AE-84A7-8C42CEA597D9}"/>
              </a:ext>
            </a:extLst>
          </p:cNvPr>
          <p:cNvPicPr>
            <a:picLocks noChangeAspect="1"/>
          </p:cNvPicPr>
          <p:nvPr/>
        </p:nvPicPr>
        <p:blipFill>
          <a:blip r:embed="rId2"/>
          <a:stretch>
            <a:fillRect/>
          </a:stretch>
        </p:blipFill>
        <p:spPr>
          <a:xfrm>
            <a:off x="251520" y="387545"/>
            <a:ext cx="8315838" cy="5143500"/>
          </a:xfrm>
          <a:prstGeom prst="rect">
            <a:avLst/>
          </a:prstGeom>
        </p:spPr>
      </p:pic>
      <p:pic>
        <p:nvPicPr>
          <p:cNvPr id="2050" name="Picture 2">
            <a:extLst>
              <a:ext uri="{FF2B5EF4-FFF2-40B4-BE49-F238E27FC236}">
                <a16:creationId xmlns:a16="http://schemas.microsoft.com/office/drawing/2014/main" id="{CF8E02A9-78F0-3B81-5242-A170CA5D8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888" y="123478"/>
            <a:ext cx="34559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376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pic>
        <p:nvPicPr>
          <p:cNvPr id="9"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059582"/>
            <a:ext cx="4968552" cy="298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Freeform 14"/>
          <p:cNvSpPr>
            <a:spLocks/>
          </p:cNvSpPr>
          <p:nvPr/>
        </p:nvSpPr>
        <p:spPr bwMode="auto">
          <a:xfrm>
            <a:off x="4575842" y="3287228"/>
            <a:ext cx="0" cy="2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solidFill>
            <a:srgbClr val="F692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Gill Sans" charset="0"/>
              <a:sym typeface="Gill Sans" charset="0"/>
            </a:endParaRPr>
          </a:p>
        </p:txBody>
      </p:sp>
      <p:sp>
        <p:nvSpPr>
          <p:cNvPr id="21" name="Freeform 15"/>
          <p:cNvSpPr>
            <a:spLocks/>
          </p:cNvSpPr>
          <p:nvPr/>
        </p:nvSpPr>
        <p:spPr bwMode="auto">
          <a:xfrm>
            <a:off x="4575048" y="3287228"/>
            <a:ext cx="1588" cy="2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1" y="0"/>
                  <a:pt x="1" y="0"/>
                  <a:pt x="0" y="0"/>
                </a:cubicBezTo>
                <a:close/>
              </a:path>
            </a:pathLst>
          </a:custGeom>
          <a:solidFill>
            <a:srgbClr val="F692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Gill Sans" charset="0"/>
              <a:sym typeface="Gill Sans" charset="0"/>
            </a:endParaRPr>
          </a:p>
        </p:txBody>
      </p:sp>
      <p:sp>
        <p:nvSpPr>
          <p:cNvPr id="13" name="Rectangle 1"/>
          <p:cNvSpPr>
            <a:spLocks/>
          </p:cNvSpPr>
          <p:nvPr/>
        </p:nvSpPr>
        <p:spPr bwMode="auto">
          <a:xfrm>
            <a:off x="0" y="2036729"/>
            <a:ext cx="9144000" cy="102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课程内容</a:t>
            </a:r>
            <a:r>
              <a:rPr lang="zh-CN" altLang="en-US" sz="4000" dirty="0">
                <a:latin typeface="微软雅黑" panose="020B0503020204020204" pitchFamily="34" charset="-122"/>
                <a:ea typeface="微软雅黑" panose="020B0503020204020204" pitchFamily="34" charset="-122"/>
                <a:cs typeface="Bebas Neue" charset="0"/>
                <a:sym typeface="Bebas Neue" charset="0"/>
              </a:rPr>
              <a:t>渐进式体验</a:t>
            </a:r>
            <a:endParaRPr kumimoji="0" lang="en-US" sz="4000" b="0" i="0" u="none" strike="noStrike" kern="1200" cap="none" spc="0" normalizeH="0" baseline="0" noProof="0" dirty="0">
              <a:ln>
                <a:noFill/>
              </a:ln>
              <a:solidFill>
                <a:srgbClr val="FF931A"/>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pic>
        <p:nvPicPr>
          <p:cNvPr id="14" name="图片 13">
            <a:extLst>
              <a:ext uri="{FF2B5EF4-FFF2-40B4-BE49-F238E27FC236}">
                <a16:creationId xmlns:a16="http://schemas.microsoft.com/office/drawing/2014/main" id="{F972298D-3543-4745-B395-C4ACA3DBD29E}"/>
              </a:ext>
            </a:extLst>
          </p:cNvPr>
          <p:cNvPicPr>
            <a:picLocks noChangeAspect="1"/>
          </p:cNvPicPr>
          <p:nvPr/>
        </p:nvPicPr>
        <p:blipFill>
          <a:blip r:embed="rId3">
            <a:lum bright="70000" contrast="-70000"/>
          </a:blip>
          <a:stretch>
            <a:fillRect/>
          </a:stretch>
        </p:blipFill>
        <p:spPr>
          <a:xfrm>
            <a:off x="5853616" y="4743741"/>
            <a:ext cx="1187624" cy="281081"/>
          </a:xfrm>
          <a:prstGeom prst="rect">
            <a:avLst/>
          </a:prstGeom>
        </p:spPr>
      </p:pic>
    </p:spTree>
    <p:extLst>
      <p:ext uri="{BB962C8B-B14F-4D97-AF65-F5344CB8AC3E}">
        <p14:creationId xmlns:p14="http://schemas.microsoft.com/office/powerpoint/2010/main" val="1637182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FBA0611-5044-4ECB-9428-A456DF852D76}"/>
              </a:ext>
            </a:extLst>
          </p:cNvPr>
          <p:cNvSpPr/>
          <p:nvPr/>
        </p:nvSpPr>
        <p:spPr>
          <a:xfrm>
            <a:off x="683568" y="1563638"/>
            <a:ext cx="7704856" cy="1938992"/>
          </a:xfrm>
          <a:prstGeom prst="rect">
            <a:avLst/>
          </a:prstGeom>
        </p:spPr>
        <p:txBody>
          <a:bodyPr wrap="square">
            <a:spAutoFit/>
          </a:bodyPr>
          <a:lstStyle/>
          <a:p>
            <a:pPr marL="0" marR="0" lvl="0" indent="0" algn="l" defTabSz="914400" rtl="0" eaLnBrk="1" fontAlgn="base" latinLnBrk="0" hangingPunct="1">
              <a:lnSpc>
                <a:spcPct val="25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Q</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：感觉编程很难，作为小白中的小白，能否学会呢？</a:t>
            </a:r>
            <a:endPar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250000"/>
              </a:lnSpc>
              <a:spcBef>
                <a:spcPct val="0"/>
              </a:spcBef>
              <a:spcAft>
                <a:spcPct val="0"/>
              </a:spcAft>
              <a:buClrTx/>
              <a:buSzTx/>
              <a:buFontTx/>
              <a:buNone/>
              <a:tabLst/>
              <a:defRPr/>
            </a:pPr>
            <a:r>
              <a:rPr lang="en-US" altLang="zh-CN" sz="2400" b="1" dirty="0">
                <a:solidFill>
                  <a:srgbClr val="0070C0"/>
                </a:solidFill>
                <a:latin typeface="微软雅黑" panose="020B0503020204020204" pitchFamily="34" charset="-122"/>
                <a:ea typeface="微软雅黑" panose="020B0503020204020204" pitchFamily="34" charset="-122"/>
                <a:cs typeface="Arial" charset="0"/>
              </a:rPr>
              <a:t>A</a:t>
            </a: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：老师带你来个渐进式体验，几分钟感受一下全课程！</a:t>
            </a:r>
            <a:endParaRPr kumimoji="0" lang="en-US" altLang="zh-CN"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3" name="矩形 2">
            <a:extLst>
              <a:ext uri="{FF2B5EF4-FFF2-40B4-BE49-F238E27FC236}">
                <a16:creationId xmlns:a16="http://schemas.microsoft.com/office/drawing/2014/main" id="{573085BD-72F8-4D20-AFAD-F9F09B03F589}"/>
              </a:ext>
            </a:extLst>
          </p:cNvPr>
          <p:cNvSpPr/>
          <p:nvPr/>
        </p:nvSpPr>
        <p:spPr>
          <a:xfrm>
            <a:off x="0" y="3723878"/>
            <a:ext cx="9144000" cy="662554"/>
          </a:xfrm>
          <a:prstGeom prst="rect">
            <a:avLst/>
          </a:prstGeom>
        </p:spPr>
        <p:txBody>
          <a:bodyPr wrap="square">
            <a:spAutoFit/>
          </a:bodyPr>
          <a:lstStyle/>
          <a:p>
            <a:pPr marL="0" marR="0" lvl="0" indent="0" defTabSz="914400" rtl="0" eaLnBrk="1" fontAlgn="base" latinLnBrk="0" hangingPunct="1">
              <a:lnSpc>
                <a:spcPct val="15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EPISODE</a:t>
            </a:r>
            <a:r>
              <a:rPr kumimoji="0" lang="en-US" altLang="zh-CN" sz="2800" b="1" i="0" u="none" strike="noStrike" kern="1200" cap="none" spc="0" normalizeH="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Arial" charset="0"/>
              </a:rPr>
              <a:t>Coming…</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Tree>
    <p:extLst>
      <p:ext uri="{BB962C8B-B14F-4D97-AF65-F5344CB8AC3E}">
        <p14:creationId xmlns:p14="http://schemas.microsoft.com/office/powerpoint/2010/main" val="2559110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573085BD-72F8-4D20-AFAD-F9F09B03F589}"/>
              </a:ext>
            </a:extLst>
          </p:cNvPr>
          <p:cNvSpPr/>
          <p:nvPr/>
        </p:nvSpPr>
        <p:spPr>
          <a:xfrm>
            <a:off x="0" y="2139702"/>
            <a:ext cx="9144000" cy="662554"/>
          </a:xfrm>
          <a:prstGeom prst="rect">
            <a:avLst/>
          </a:prstGeom>
        </p:spPr>
        <p:txBody>
          <a:bodyPr wrap="square">
            <a:spAutoFit/>
          </a:bodyPr>
          <a:lstStyle/>
          <a:p>
            <a:pPr marL="0" marR="0" lvl="0" indent="0" defTabSz="914400" rtl="0" eaLnBrk="1" fontAlgn="base" latinLnBrk="0" hangingPunct="1">
              <a:lnSpc>
                <a:spcPct val="15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EPISODE</a:t>
            </a:r>
            <a:r>
              <a:rPr kumimoji="0" lang="en-US" altLang="zh-CN" sz="2800" b="1" i="0" u="none" strike="noStrike" kern="1200" cap="none" spc="0" normalizeH="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 1</a:t>
            </a:r>
            <a:r>
              <a:rPr lang="en-US" altLang="zh-CN" sz="2800" b="1" dirty="0">
                <a:solidFill>
                  <a:srgbClr val="0070C0"/>
                </a:solidFill>
                <a:latin typeface="微软雅黑" panose="020B0503020204020204" pitchFamily="34" charset="-122"/>
                <a:ea typeface="微软雅黑" panose="020B0503020204020204" pitchFamily="34" charset="-122"/>
                <a:cs typeface="Arial" charset="0"/>
              </a:rPr>
              <a:t>: Python</a:t>
            </a:r>
            <a:r>
              <a:rPr lang="zh-CN" altLang="en-US" sz="2800" b="1" dirty="0">
                <a:solidFill>
                  <a:srgbClr val="0070C0"/>
                </a:solidFill>
                <a:latin typeface="微软雅黑" panose="020B0503020204020204" pitchFamily="34" charset="-122"/>
                <a:ea typeface="微软雅黑" panose="020B0503020204020204" pitchFamily="34" charset="-122"/>
                <a:cs typeface="Arial" charset="0"/>
              </a:rPr>
              <a:t>快速入门</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Tree>
    <p:extLst>
      <p:ext uri="{BB962C8B-B14F-4D97-AF65-F5344CB8AC3E}">
        <p14:creationId xmlns:p14="http://schemas.microsoft.com/office/powerpoint/2010/main" val="3617344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cxnSp>
        <p:nvCxnSpPr>
          <p:cNvPr id="34" name="直接连接符 33"/>
          <p:cNvCxnSpPr>
            <a:cxnSpLocks noChangeAspect="1"/>
          </p:cNvCxnSpPr>
          <p:nvPr/>
        </p:nvCxnSpPr>
        <p:spPr>
          <a:xfrm rot="60000" flipV="1">
            <a:off x="179512" y="4111170"/>
            <a:ext cx="8641188" cy="960112"/>
          </a:xfrm>
          <a:prstGeom prst="line">
            <a:avLst/>
          </a:prstGeom>
          <a:ln w="34925">
            <a:solidFill>
              <a:srgbClr val="0070C0"/>
            </a:solidFill>
          </a:ln>
        </p:spPr>
        <p:style>
          <a:lnRef idx="1">
            <a:schemeClr val="dk1"/>
          </a:lnRef>
          <a:fillRef idx="0">
            <a:schemeClr val="dk1"/>
          </a:fillRef>
          <a:effectRef idx="0">
            <a:schemeClr val="dk1"/>
          </a:effectRef>
          <a:fontRef idx="minor">
            <a:schemeClr val="tx1"/>
          </a:fontRef>
        </p:style>
      </p:cxnSp>
      <p:grpSp>
        <p:nvGrpSpPr>
          <p:cNvPr id="35" name="组合 34"/>
          <p:cNvGrpSpPr>
            <a:grpSpLocks noChangeAspect="1"/>
          </p:cNvGrpSpPr>
          <p:nvPr/>
        </p:nvGrpSpPr>
        <p:grpSpPr>
          <a:xfrm rot="177950">
            <a:off x="8478506" y="3521313"/>
            <a:ext cx="538686" cy="712625"/>
            <a:chOff x="8184848" y="1528278"/>
            <a:chExt cx="915709" cy="1404112"/>
          </a:xfrm>
        </p:grpSpPr>
        <p:cxnSp>
          <p:nvCxnSpPr>
            <p:cNvPr id="36" name="直接连接符 35"/>
            <p:cNvCxnSpPr/>
            <p:nvPr/>
          </p:nvCxnSpPr>
          <p:spPr>
            <a:xfrm>
              <a:off x="8184848" y="1560745"/>
              <a:ext cx="92049" cy="137164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8202190" y="1528278"/>
              <a:ext cx="898367" cy="536213"/>
              <a:chOff x="8204763" y="1483692"/>
              <a:chExt cx="1164045" cy="817288"/>
            </a:xfrm>
          </p:grpSpPr>
          <p:sp>
            <p:nvSpPr>
              <p:cNvPr id="38" name="矩形 37"/>
              <p:cNvSpPr/>
              <p:nvPr/>
            </p:nvSpPr>
            <p:spPr>
              <a:xfrm rot="21347158">
                <a:off x="8205453" y="1508413"/>
                <a:ext cx="1156902" cy="792567"/>
              </a:xfrm>
              <a:prstGeom prst="rect">
                <a:avLst/>
              </a:prstGeom>
              <a:noFill/>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Gill Sans"/>
                  <a:sym typeface="Gill Sans" charset="0"/>
                </a:endParaRPr>
              </a:p>
            </p:txBody>
          </p:sp>
          <p:sp>
            <p:nvSpPr>
              <p:cNvPr id="39" name="矩形 38"/>
              <p:cNvSpPr/>
              <p:nvPr/>
            </p:nvSpPr>
            <p:spPr>
              <a:xfrm rot="21317301">
                <a:off x="8204763" y="1558415"/>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0" name="矩形 39"/>
              <p:cNvSpPr/>
              <p:nvPr/>
            </p:nvSpPr>
            <p:spPr>
              <a:xfrm rot="21317301">
                <a:off x="8598077" y="1515594"/>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1" name="矩形 40"/>
              <p:cNvSpPr/>
              <p:nvPr/>
            </p:nvSpPr>
            <p:spPr>
              <a:xfrm rot="21317301">
                <a:off x="8965920" y="1483692"/>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2" name="矩形 41"/>
              <p:cNvSpPr/>
              <p:nvPr/>
            </p:nvSpPr>
            <p:spPr>
              <a:xfrm rot="21317301">
                <a:off x="8414168" y="1715662"/>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3" name="矩形 42"/>
              <p:cNvSpPr/>
              <p:nvPr/>
            </p:nvSpPr>
            <p:spPr>
              <a:xfrm rot="21317301">
                <a:off x="8797829" y="1684870"/>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4" name="矩形 43"/>
              <p:cNvSpPr/>
              <p:nvPr/>
            </p:nvSpPr>
            <p:spPr>
              <a:xfrm rot="21317301">
                <a:off x="8246506" y="1934707"/>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5" name="矩形 44"/>
              <p:cNvSpPr/>
              <p:nvPr/>
            </p:nvSpPr>
            <p:spPr>
              <a:xfrm rot="21317301">
                <a:off x="8618241" y="1904610"/>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6" name="矩形 45"/>
              <p:cNvSpPr/>
              <p:nvPr/>
            </p:nvSpPr>
            <p:spPr>
              <a:xfrm rot="21317301">
                <a:off x="9001629" y="1880783"/>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7" name="矩形 46"/>
              <p:cNvSpPr/>
              <p:nvPr/>
            </p:nvSpPr>
            <p:spPr>
              <a:xfrm rot="21317301">
                <a:off x="9167267" y="1664990"/>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8" name="矩形 47"/>
              <p:cNvSpPr/>
              <p:nvPr/>
            </p:nvSpPr>
            <p:spPr>
              <a:xfrm rot="21317301">
                <a:off x="8447028" y="2118481"/>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9" name="矩形 48"/>
              <p:cNvSpPr/>
              <p:nvPr/>
            </p:nvSpPr>
            <p:spPr>
              <a:xfrm rot="21317301">
                <a:off x="8825267" y="2071680"/>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50" name="矩形 49"/>
              <p:cNvSpPr/>
              <p:nvPr/>
            </p:nvSpPr>
            <p:spPr>
              <a:xfrm rot="21317301">
                <a:off x="9188068" y="2064165"/>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grpSp>
      </p:grpSp>
      <p:pic>
        <p:nvPicPr>
          <p:cNvPr id="51" name="图片 50"/>
          <p:cNvPicPr>
            <a:picLocks noChangeAspect="1"/>
          </p:cNvPicPr>
          <p:nvPr/>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rot="21266528">
            <a:off x="140999" y="4225756"/>
            <a:ext cx="808374" cy="730939"/>
          </a:xfrm>
          <a:prstGeom prst="rect">
            <a:avLst/>
          </a:prstGeom>
          <a:noFill/>
        </p:spPr>
      </p:pic>
      <p:sp>
        <p:nvSpPr>
          <p:cNvPr id="53" name="矩形 52">
            <a:extLst>
              <a:ext uri="{FF2B5EF4-FFF2-40B4-BE49-F238E27FC236}">
                <a16:creationId xmlns:a16="http://schemas.microsoft.com/office/drawing/2014/main" id="{FFBA0611-5044-4ECB-9428-A456DF852D76}"/>
              </a:ext>
            </a:extLst>
          </p:cNvPr>
          <p:cNvSpPr/>
          <p:nvPr/>
        </p:nvSpPr>
        <p:spPr>
          <a:xfrm>
            <a:off x="540901" y="1187282"/>
            <a:ext cx="4194922" cy="2795924"/>
          </a:xfrm>
          <a:prstGeom prst="rect">
            <a:avLst/>
          </a:prstGeom>
        </p:spPr>
        <p:txBody>
          <a:bodyPr wrap="square">
            <a:noAutofit/>
          </a:bodyPr>
          <a:lstStyle/>
          <a:p>
            <a:pPr marL="0" marR="0" lvl="0" indent="0" algn="l" defTabSz="914400" rtl="0" eaLnBrk="1" fontAlgn="base" latinLnBrk="0" hangingPunct="1">
              <a:lnSpc>
                <a:spcPct val="2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观察一段</a:t>
            </a: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9</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行</a:t>
            </a: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代码</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16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感受它的风格</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16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了解它的基本逻辑</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16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理解它的每个词和每一行</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54" name="矩形 53">
            <a:extLst>
              <a:ext uri="{FF2B5EF4-FFF2-40B4-BE49-F238E27FC236}">
                <a16:creationId xmlns:a16="http://schemas.microsoft.com/office/drawing/2014/main" id="{573085BD-72F8-4D20-AFAD-F9F09B03F589}"/>
              </a:ext>
            </a:extLst>
          </p:cNvPr>
          <p:cNvSpPr/>
          <p:nvPr/>
        </p:nvSpPr>
        <p:spPr>
          <a:xfrm>
            <a:off x="251520" y="388461"/>
            <a:ext cx="8682446" cy="646331"/>
          </a:xfrm>
          <a:prstGeom prst="rect">
            <a:avLst/>
          </a:prstGeom>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第</a:t>
            </a: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1</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周  </a:t>
            </a: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基本语法元素 </a:t>
            </a:r>
          </a:p>
        </p:txBody>
      </p:sp>
      <p:sp>
        <p:nvSpPr>
          <p:cNvPr id="24" name="矩形 23"/>
          <p:cNvSpPr/>
          <p:nvPr/>
        </p:nvSpPr>
        <p:spPr>
          <a:xfrm>
            <a:off x="2685956" y="4015144"/>
            <a:ext cx="3518912" cy="400110"/>
          </a:xfrm>
          <a:prstGeom prst="rect">
            <a:avLst/>
          </a:prstGeom>
        </p:spPr>
        <p:txBody>
          <a:bodyPr wrap="none">
            <a:spAutoFit/>
          </a:bodyPr>
          <a:lstStyle/>
          <a:p>
            <a:r>
              <a:rPr lang="zh-CN" altLang="en-US" sz="2000" b="1" dirty="0">
                <a:solidFill>
                  <a:srgbClr val="D98431"/>
                </a:solidFill>
                <a:latin typeface="微软雅黑" panose="020B0503020204020204" pitchFamily="34" charset="-122"/>
                <a:ea typeface="微软雅黑" panose="020B0503020204020204" pitchFamily="34" charset="-122"/>
                <a:cs typeface="Arial" charset="0"/>
              </a:rPr>
              <a:t>第一周就学会编写和运行程序</a:t>
            </a:r>
            <a:endParaRPr lang="zh-CN" altLang="en-US" sz="2000" dirty="0">
              <a:solidFill>
                <a:srgbClr val="D98431"/>
              </a:solidFill>
            </a:endParaRPr>
          </a:p>
        </p:txBody>
      </p:sp>
      <p:sp>
        <p:nvSpPr>
          <p:cNvPr id="25" name="矩形 24"/>
          <p:cNvSpPr/>
          <p:nvPr/>
        </p:nvSpPr>
        <p:spPr>
          <a:xfrm>
            <a:off x="5696904" y="4580879"/>
            <a:ext cx="3164648" cy="400110"/>
          </a:xfrm>
          <a:prstGeom prst="rect">
            <a:avLst/>
          </a:prstGeom>
        </p:spPr>
        <p:txBody>
          <a:bodyPr wrap="none">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Arial" charset="0"/>
              </a:rPr>
              <a:t>9</a:t>
            </a:r>
            <a:r>
              <a:rPr lang="zh-CN" altLang="en-US" sz="2000" b="1" dirty="0">
                <a:solidFill>
                  <a:schemeClr val="tx1"/>
                </a:solidFill>
                <a:latin typeface="微软雅黑" panose="020B0503020204020204" pitchFamily="34" charset="-122"/>
                <a:ea typeface="微软雅黑" panose="020B0503020204020204" pitchFamily="34" charset="-122"/>
                <a:cs typeface="Arial" charset="0"/>
              </a:rPr>
              <a:t>行代码，背也背下来了吧</a:t>
            </a:r>
            <a:endParaRPr lang="zh-CN" altLang="en-US" sz="2000" dirty="0">
              <a:solidFill>
                <a:schemeClr val="tx1"/>
              </a:solidFill>
            </a:endParaRPr>
          </a:p>
        </p:txBody>
      </p:sp>
      <p:sp>
        <p:nvSpPr>
          <p:cNvPr id="26" name="矩形 25"/>
          <p:cNvSpPr/>
          <p:nvPr/>
        </p:nvSpPr>
        <p:spPr>
          <a:xfrm>
            <a:off x="7821933" y="2939095"/>
            <a:ext cx="902811" cy="307777"/>
          </a:xfrm>
          <a:prstGeom prst="rect">
            <a:avLst/>
          </a:prstGeom>
        </p:spPr>
        <p:txBody>
          <a:bodyPr wrap="none">
            <a:spAutoFit/>
          </a:bodyPr>
          <a:lstStyle/>
          <a:p>
            <a:r>
              <a:rPr lang="zh-CN" altLang="en-US" sz="1400" b="1" dirty="0">
                <a:solidFill>
                  <a:srgbClr val="0070C0"/>
                </a:solidFill>
                <a:latin typeface="微软雅黑" panose="020B0503020204020204" pitchFamily="34" charset="-122"/>
                <a:ea typeface="微软雅黑" panose="020B0503020204020204" pitchFamily="34" charset="-122"/>
                <a:cs typeface="Arial" charset="0"/>
              </a:rPr>
              <a:t>温度转换</a:t>
            </a:r>
            <a:endParaRPr lang="zh-CN" altLang="en-US" sz="1400" dirty="0">
              <a:solidFill>
                <a:srgbClr val="0070C0"/>
              </a:solidFill>
            </a:endParaRPr>
          </a:p>
        </p:txBody>
      </p:sp>
      <p:sp>
        <p:nvSpPr>
          <p:cNvPr id="27" name="Rectangle 1"/>
          <p:cNvSpPr>
            <a:spLocks noChangeArrowheads="1"/>
          </p:cNvSpPr>
          <p:nvPr/>
        </p:nvSpPr>
        <p:spPr bwMode="auto">
          <a:xfrm>
            <a:off x="4904011" y="569107"/>
            <a:ext cx="3828342" cy="2304256"/>
          </a:xfrm>
          <a:prstGeom prst="rect">
            <a:avLst/>
          </a:prstGeom>
          <a:solidFill>
            <a:srgbClr val="FEFEFA"/>
          </a:solidFill>
          <a:ln w="6350" cmpd="thickThin">
            <a:solidFill>
              <a:schemeClr val="bg2">
                <a:lumMod val="20000"/>
                <a:lumOff val="80000"/>
              </a:schemeClr>
            </a:solidFill>
          </a:ln>
          <a:effec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zh-CN" altLang="zh-CN" sz="1200" b="1" i="0" u="none" strike="noStrike" kern="1200" cap="none" spc="0" normalizeH="0" baseline="0" noProof="0" dirty="0">
                <a:ln>
                  <a:noFill/>
                </a:ln>
                <a:solidFill>
                  <a:srgbClr val="E00000"/>
                </a:solidFill>
                <a:effectLst/>
                <a:uLnTx/>
                <a:uFillTx/>
                <a:latin typeface="Consolas" panose="020B0609020204030204" pitchFamily="49" charset="0"/>
                <a:sym typeface="Gill Sans" charset="0"/>
              </a:rPr>
              <a:t>#TempConvert.py</a:t>
            </a:r>
            <a:br>
              <a:rPr kumimoji="0" lang="zh-CN" altLang="zh-CN" sz="1200" b="1" i="0" u="none" strike="noStrike" kern="1200" cap="none" spc="0" normalizeH="0" baseline="0" noProof="0" dirty="0">
                <a:ln>
                  <a:noFill/>
                </a:ln>
                <a:solidFill>
                  <a:srgbClr val="75715E"/>
                </a:solidFill>
                <a:effectLst/>
                <a:uLnTx/>
                <a:uFillTx/>
                <a:latin typeface="Consolas" panose="020B0609020204030204" pitchFamily="49" charset="0"/>
                <a:sym typeface="Gill Sans" charset="0"/>
              </a:rPr>
            </a:br>
            <a:r>
              <a:rPr kumimoji="0" lang="zh-CN" altLang="zh-CN" sz="1200" b="1" i="0" u="none" strike="noStrike" kern="1200" cap="none" spc="0" normalizeH="0" baseline="0" noProof="0" dirty="0">
                <a:ln>
                  <a:noFill/>
                </a:ln>
                <a:solidFill>
                  <a:schemeClr val="tx1"/>
                </a:solidFill>
                <a:effectLst/>
                <a:uLnTx/>
                <a:uFillTx/>
                <a:latin typeface="Consolas" panose="020B0609020204030204" pitchFamily="49" charset="0"/>
                <a:sym typeface="Gill Sans" charset="0"/>
              </a:rPr>
              <a:t>TempStr = </a:t>
            </a:r>
            <a:r>
              <a:rPr kumimoji="0" lang="zh-CN" altLang="zh-CN" sz="1200" b="1" i="0" u="none" strike="noStrike" kern="1200" cap="none" spc="0" normalizeH="0" baseline="0" noProof="0" dirty="0">
                <a:ln>
                  <a:noFill/>
                </a:ln>
                <a:solidFill>
                  <a:srgbClr val="900090"/>
                </a:solidFill>
                <a:effectLst/>
                <a:uLnTx/>
                <a:uFillTx/>
                <a:latin typeface="Consolas" panose="020B0609020204030204" pitchFamily="49" charset="0"/>
                <a:sym typeface="Gill Sans" charset="0"/>
              </a:rPr>
              <a:t>input</a:t>
            </a:r>
            <a:r>
              <a:rPr kumimoji="0" lang="zh-CN" altLang="zh-CN" sz="1200" b="1" i="0" u="none" strike="noStrike" kern="1200" cap="none" spc="0" normalizeH="0" baseline="0" noProof="0" dirty="0">
                <a:ln>
                  <a:noFill/>
                </a:ln>
                <a:solidFill>
                  <a:schemeClr val="tx1"/>
                </a:solidFill>
                <a:effectLst/>
                <a:uLnTx/>
                <a:uFillTx/>
                <a:latin typeface="Consolas" panose="020B0609020204030204" pitchFamily="49" charset="0"/>
                <a:sym typeface="Gill Sans" charset="0"/>
              </a:rPr>
              <a:t>(</a:t>
            </a:r>
            <a:r>
              <a:rPr kumimoji="0" lang="zh-CN" altLang="zh-CN" sz="1200" b="1" i="0" u="none" strike="noStrike" kern="1200" cap="none" spc="0" normalizeH="0" baseline="0" noProof="0" dirty="0">
                <a:ln>
                  <a:noFill/>
                </a:ln>
                <a:solidFill>
                  <a:srgbClr val="1DB41D"/>
                </a:solidFill>
                <a:effectLst/>
                <a:uLnTx/>
                <a:uFillTx/>
                <a:latin typeface="Consolas" panose="020B0609020204030204" pitchFamily="49" charset="0"/>
                <a:sym typeface="Gill Sans" charset="0"/>
              </a:rPr>
              <a:t>"</a:t>
            </a:r>
            <a:r>
              <a:rPr kumimoji="0" lang="zh-CN" altLang="zh-CN" sz="1200" i="0" u="none" strike="noStrike" kern="1200" cap="none" spc="0" normalizeH="0" baseline="0" noProof="0" dirty="0">
                <a:ln>
                  <a:noFill/>
                </a:ln>
                <a:solidFill>
                  <a:srgbClr val="1DB41D"/>
                </a:solidFill>
                <a:effectLst/>
                <a:uLnTx/>
                <a:uFillTx/>
                <a:latin typeface="微软雅黑" panose="020B0503020204020204" pitchFamily="34" charset="-122"/>
                <a:ea typeface="微软雅黑" panose="020B0503020204020204" pitchFamily="34" charset="-122"/>
                <a:sym typeface="Gill Sans" charset="0"/>
              </a:rPr>
              <a:t>请输入带有符号的温度值: </a:t>
            </a:r>
            <a:r>
              <a:rPr kumimoji="0" lang="zh-CN" altLang="zh-CN" sz="1200" b="1" i="0" u="none" strike="noStrike" kern="1200" cap="none" spc="0" normalizeH="0" baseline="0" noProof="0" dirty="0">
                <a:ln>
                  <a:noFill/>
                </a:ln>
                <a:solidFill>
                  <a:srgbClr val="1DB41D"/>
                </a:solidFill>
                <a:effectLst/>
                <a:uLnTx/>
                <a:uFillTx/>
                <a:latin typeface="Consolas" panose="020B0609020204030204" pitchFamily="49" charset="0"/>
                <a:sym typeface="Gill Sans" charset="0"/>
              </a:rPr>
              <a:t>"</a:t>
            </a:r>
            <a:r>
              <a:rPr kumimoji="0" lang="zh-CN" altLang="zh-CN" sz="1200" b="1" i="0" u="none" strike="noStrike" kern="1200" cap="none" spc="0" normalizeH="0" baseline="0" noProof="0" dirty="0">
                <a:ln>
                  <a:noFill/>
                </a:ln>
                <a:solidFill>
                  <a:schemeClr val="tx1"/>
                </a:solidFill>
                <a:effectLst/>
                <a:uLnTx/>
                <a:uFillTx/>
                <a:latin typeface="Consolas" panose="020B0609020204030204" pitchFamily="49" charset="0"/>
                <a:sym typeface="Gill Sans" charset="0"/>
              </a:rPr>
              <a:t>)</a:t>
            </a:r>
            <a:br>
              <a:rPr kumimoji="0" lang="zh-CN" altLang="zh-CN" sz="1200" b="1" i="0" u="none" strike="noStrike" kern="1200" cap="none" spc="0" normalizeH="0" baseline="0" noProof="0" dirty="0">
                <a:ln>
                  <a:noFill/>
                </a:ln>
                <a:solidFill>
                  <a:srgbClr val="F8F8F2"/>
                </a:solidFill>
                <a:effectLst/>
                <a:uLnTx/>
                <a:uFillTx/>
                <a:latin typeface="Consolas" panose="020B0609020204030204" pitchFamily="49" charset="0"/>
                <a:sym typeface="Gill Sans" charset="0"/>
              </a:rPr>
            </a:br>
            <a:r>
              <a:rPr kumimoji="0" lang="zh-CN" altLang="zh-CN" sz="1200" b="1" i="1" u="none" strike="noStrike" kern="1200" cap="none" spc="0" normalizeH="0" baseline="0" noProof="0" dirty="0">
                <a:ln>
                  <a:noFill/>
                </a:ln>
                <a:solidFill>
                  <a:srgbClr val="FF7700"/>
                </a:solidFill>
                <a:effectLst/>
                <a:uLnTx/>
                <a:uFillTx/>
                <a:latin typeface="Consolas" panose="020B0609020204030204" pitchFamily="49" charset="0"/>
                <a:sym typeface="Gill Sans" charset="0"/>
              </a:rPr>
              <a:t>if</a:t>
            </a:r>
            <a:r>
              <a:rPr kumimoji="0" lang="zh-CN" altLang="zh-CN" sz="1200" b="1" i="1" u="none" strike="noStrike" kern="1200" cap="none" spc="0" normalizeH="0" baseline="0" noProof="0" dirty="0">
                <a:ln>
                  <a:noFill/>
                </a:ln>
                <a:solidFill>
                  <a:srgbClr val="66D9EF"/>
                </a:solidFill>
                <a:effectLst/>
                <a:uLnTx/>
                <a:uFillTx/>
                <a:latin typeface="Consolas" panose="020B0609020204030204" pitchFamily="49" charset="0"/>
                <a:sym typeface="Gill Sans" charset="0"/>
              </a:rPr>
              <a:t> </a:t>
            </a:r>
            <a:r>
              <a:rPr kumimoji="0" lang="zh-CN" altLang="zh-CN" sz="1200" b="1" i="0" u="none" strike="noStrike" kern="1200" cap="none" spc="0" normalizeH="0" baseline="0" noProof="0" dirty="0">
                <a:ln>
                  <a:noFill/>
                </a:ln>
                <a:solidFill>
                  <a:schemeClr val="tx1"/>
                </a:solidFill>
                <a:effectLst/>
                <a:uLnTx/>
                <a:uFillTx/>
                <a:latin typeface="Consolas" panose="020B0609020204030204" pitchFamily="49" charset="0"/>
                <a:sym typeface="Gill Sans" charset="0"/>
              </a:rPr>
              <a:t>TempStr[-1] </a:t>
            </a:r>
            <a:r>
              <a:rPr kumimoji="0" lang="zh-CN" altLang="zh-CN" sz="1200" b="1" i="1" u="none" strike="noStrike" kern="1200" cap="none" spc="0" normalizeH="0" baseline="0" noProof="0" dirty="0">
                <a:ln>
                  <a:noFill/>
                </a:ln>
                <a:solidFill>
                  <a:srgbClr val="FF7700"/>
                </a:solidFill>
                <a:effectLst/>
                <a:uLnTx/>
                <a:uFillTx/>
                <a:latin typeface="Consolas" panose="020B0609020204030204" pitchFamily="49" charset="0"/>
                <a:sym typeface="Gill Sans" charset="0"/>
              </a:rPr>
              <a:t>in</a:t>
            </a:r>
            <a:r>
              <a:rPr kumimoji="0" lang="zh-CN" altLang="zh-CN" sz="1200" b="1" i="1" u="none" strike="noStrike" kern="1200" cap="none" spc="0" normalizeH="0" baseline="0" noProof="0" dirty="0">
                <a:ln>
                  <a:noFill/>
                </a:ln>
                <a:solidFill>
                  <a:srgbClr val="66D9EF"/>
                </a:solidFill>
                <a:effectLst/>
                <a:uLnTx/>
                <a:uFillTx/>
                <a:latin typeface="Consolas" panose="020B0609020204030204" pitchFamily="49" charset="0"/>
                <a:sym typeface="Gill Sans" charset="0"/>
              </a:rPr>
              <a:t> </a:t>
            </a:r>
            <a:r>
              <a:rPr kumimoji="0" lang="zh-CN" altLang="zh-CN" sz="1200" b="1" i="0" u="none" strike="noStrike" kern="1200" cap="none" spc="0" normalizeH="0" baseline="0" noProof="0" dirty="0">
                <a:ln>
                  <a:noFill/>
                </a:ln>
                <a:solidFill>
                  <a:schemeClr val="tx1"/>
                </a:solidFill>
                <a:effectLst/>
                <a:uLnTx/>
                <a:uFillTx/>
                <a:latin typeface="Consolas" panose="020B0609020204030204" pitchFamily="49" charset="0"/>
                <a:sym typeface="Gill Sans" charset="0"/>
              </a:rPr>
              <a:t>[</a:t>
            </a:r>
            <a:r>
              <a:rPr kumimoji="0" lang="zh-CN" altLang="zh-CN" sz="1200" b="1" i="0" u="none" strike="noStrike" kern="1200" cap="none" spc="0" normalizeH="0" baseline="0" noProof="0" dirty="0">
                <a:ln>
                  <a:noFill/>
                </a:ln>
                <a:solidFill>
                  <a:srgbClr val="1DB41D"/>
                </a:solidFill>
                <a:effectLst/>
                <a:uLnTx/>
                <a:uFillTx/>
                <a:latin typeface="Consolas" panose="020B0609020204030204" pitchFamily="49" charset="0"/>
                <a:sym typeface="Gill Sans" charset="0"/>
              </a:rPr>
              <a:t>'F'</a:t>
            </a:r>
            <a:r>
              <a:rPr kumimoji="0" lang="zh-CN" altLang="zh-CN" sz="1200" b="1" i="0" u="none" strike="noStrike" kern="1200" cap="none" spc="0" normalizeH="0" baseline="0" noProof="0" dirty="0">
                <a:ln>
                  <a:noFill/>
                </a:ln>
                <a:solidFill>
                  <a:schemeClr val="tx1"/>
                </a:solidFill>
                <a:effectLst/>
                <a:uLnTx/>
                <a:uFillTx/>
                <a:latin typeface="Consolas" panose="020B0609020204030204" pitchFamily="49" charset="0"/>
                <a:sym typeface="Gill Sans" charset="0"/>
              </a:rPr>
              <a:t>, </a:t>
            </a:r>
            <a:r>
              <a:rPr kumimoji="0" lang="zh-CN" altLang="zh-CN" sz="1200" b="1" i="0" u="none" strike="noStrike" kern="1200" cap="none" spc="0" normalizeH="0" baseline="0" noProof="0" dirty="0">
                <a:ln>
                  <a:noFill/>
                </a:ln>
                <a:solidFill>
                  <a:srgbClr val="1DB41D"/>
                </a:solidFill>
                <a:effectLst/>
                <a:uLnTx/>
                <a:uFillTx/>
                <a:latin typeface="Consolas" panose="020B0609020204030204" pitchFamily="49" charset="0"/>
                <a:sym typeface="Gill Sans" charset="0"/>
              </a:rPr>
              <a:t>'f'</a:t>
            </a:r>
            <a:r>
              <a:rPr kumimoji="0" lang="zh-CN" altLang="zh-CN" sz="1200" b="1" i="0" u="none" strike="noStrike" kern="1200" cap="none" spc="0" normalizeH="0" baseline="0" noProof="0" dirty="0">
                <a:ln>
                  <a:noFill/>
                </a:ln>
                <a:solidFill>
                  <a:schemeClr val="tx1"/>
                </a:solidFill>
                <a:effectLst/>
                <a:uLnTx/>
                <a:uFillTx/>
                <a:latin typeface="Consolas" panose="020B0609020204030204" pitchFamily="49" charset="0"/>
                <a:sym typeface="Gill Sans" charset="0"/>
              </a:rPr>
              <a:t>]:</a:t>
            </a:r>
            <a:br>
              <a:rPr kumimoji="0" lang="zh-CN" altLang="zh-CN" sz="1200" b="1" i="0" u="none" strike="noStrike" kern="1200" cap="none" spc="0" normalizeH="0" baseline="0" noProof="0" dirty="0">
                <a:ln>
                  <a:noFill/>
                </a:ln>
                <a:solidFill>
                  <a:srgbClr val="F92672"/>
                </a:solidFill>
                <a:effectLst/>
                <a:uLnTx/>
                <a:uFillTx/>
                <a:latin typeface="Consolas" panose="020B0609020204030204" pitchFamily="49" charset="0"/>
                <a:sym typeface="Gill Sans" charset="0"/>
              </a:rPr>
            </a:br>
            <a:r>
              <a:rPr kumimoji="0" lang="zh-CN" altLang="zh-CN" sz="1200" b="1" i="0" u="none" strike="noStrike" kern="1200" cap="none" spc="0" normalizeH="0" baseline="0" noProof="0" dirty="0">
                <a:ln>
                  <a:noFill/>
                </a:ln>
                <a:solidFill>
                  <a:srgbClr val="F92672"/>
                </a:solidFill>
                <a:effectLst/>
                <a:uLnTx/>
                <a:uFillTx/>
                <a:latin typeface="Consolas" panose="020B0609020204030204" pitchFamily="49" charset="0"/>
                <a:sym typeface="Gill Sans" charset="0"/>
              </a:rPr>
              <a:t>    </a:t>
            </a:r>
            <a:r>
              <a:rPr kumimoji="0" lang="zh-CN" altLang="zh-CN" sz="1200" b="1" i="0" u="none" strike="noStrike" kern="1200" cap="none" spc="0" normalizeH="0" baseline="0" noProof="0" dirty="0">
                <a:ln>
                  <a:noFill/>
                </a:ln>
                <a:solidFill>
                  <a:schemeClr val="tx1"/>
                </a:solidFill>
                <a:effectLst/>
                <a:uLnTx/>
                <a:uFillTx/>
                <a:latin typeface="Consolas" panose="020B0609020204030204" pitchFamily="49" charset="0"/>
                <a:sym typeface="Gill Sans" charset="0"/>
              </a:rPr>
              <a:t>C = (</a:t>
            </a:r>
            <a:r>
              <a:rPr kumimoji="0" lang="zh-CN" altLang="zh-CN" sz="1200" b="1" i="0" u="none" strike="noStrike" kern="1200" cap="none" spc="0" normalizeH="0" baseline="0" noProof="0" dirty="0">
                <a:ln>
                  <a:noFill/>
                </a:ln>
                <a:solidFill>
                  <a:srgbClr val="900090"/>
                </a:solidFill>
                <a:effectLst/>
                <a:uLnTx/>
                <a:uFillTx/>
                <a:latin typeface="Consolas" panose="020B0609020204030204" pitchFamily="49" charset="0"/>
                <a:sym typeface="Gill Sans" charset="0"/>
              </a:rPr>
              <a:t>eval</a:t>
            </a:r>
            <a:r>
              <a:rPr kumimoji="0" lang="zh-CN" altLang="zh-CN" sz="1200" b="1" i="0" u="none" strike="noStrike" kern="1200" cap="none" spc="0" normalizeH="0" baseline="0" noProof="0" dirty="0">
                <a:ln>
                  <a:noFill/>
                </a:ln>
                <a:solidFill>
                  <a:schemeClr val="tx1"/>
                </a:solidFill>
                <a:effectLst/>
                <a:uLnTx/>
                <a:uFillTx/>
                <a:latin typeface="Consolas" panose="020B0609020204030204" pitchFamily="49" charset="0"/>
                <a:sym typeface="Gill Sans" charset="0"/>
              </a:rPr>
              <a:t>(TempStr[0:-1]) - 32)/1.8</a:t>
            </a:r>
            <a:br>
              <a:rPr kumimoji="0" lang="zh-CN" altLang="zh-CN" sz="1200" b="1" i="0" u="none" strike="noStrike" kern="1200" cap="none" spc="0" normalizeH="0" baseline="0" noProof="0" dirty="0">
                <a:ln>
                  <a:noFill/>
                </a:ln>
                <a:solidFill>
                  <a:srgbClr val="AE81FF"/>
                </a:solidFill>
                <a:effectLst/>
                <a:uLnTx/>
                <a:uFillTx/>
                <a:latin typeface="Consolas" panose="020B0609020204030204" pitchFamily="49" charset="0"/>
                <a:sym typeface="Gill Sans" charset="0"/>
              </a:rPr>
            </a:br>
            <a:r>
              <a:rPr kumimoji="0" lang="zh-CN" altLang="zh-CN" sz="1200" b="1" i="0" u="none" strike="noStrike" kern="1200" cap="none" spc="0" normalizeH="0" baseline="0" noProof="0" dirty="0">
                <a:ln>
                  <a:noFill/>
                </a:ln>
                <a:solidFill>
                  <a:srgbClr val="AE81FF"/>
                </a:solidFill>
                <a:effectLst/>
                <a:uLnTx/>
                <a:uFillTx/>
                <a:latin typeface="Consolas" panose="020B0609020204030204" pitchFamily="49" charset="0"/>
                <a:sym typeface="Gill Sans" charset="0"/>
              </a:rPr>
              <a:t>    </a:t>
            </a:r>
            <a:r>
              <a:rPr kumimoji="0" lang="zh-CN" altLang="zh-CN" sz="1200" b="1" i="0" u="none" strike="noStrike" kern="1200" cap="none" spc="0" normalizeH="0" baseline="0" noProof="0" dirty="0">
                <a:ln>
                  <a:noFill/>
                </a:ln>
                <a:solidFill>
                  <a:srgbClr val="900090"/>
                </a:solidFill>
                <a:effectLst/>
                <a:uLnTx/>
                <a:uFillTx/>
                <a:latin typeface="Consolas" panose="020B0609020204030204" pitchFamily="49" charset="0"/>
                <a:sym typeface="Gill Sans" charset="0"/>
              </a:rPr>
              <a:t>print</a:t>
            </a:r>
            <a:r>
              <a:rPr kumimoji="0" lang="zh-CN" altLang="zh-CN" sz="1200" b="1" i="0" u="none" strike="noStrike" kern="1200" cap="none" spc="0" normalizeH="0" baseline="0" noProof="0" dirty="0">
                <a:ln>
                  <a:noFill/>
                </a:ln>
                <a:solidFill>
                  <a:schemeClr val="tx1"/>
                </a:solidFill>
                <a:effectLst/>
                <a:uLnTx/>
                <a:uFillTx/>
                <a:latin typeface="Consolas" panose="020B0609020204030204" pitchFamily="49" charset="0"/>
                <a:sym typeface="Gill Sans" charset="0"/>
              </a:rPr>
              <a:t>(</a:t>
            </a:r>
            <a:r>
              <a:rPr kumimoji="0" lang="zh-CN" altLang="zh-CN" sz="1200" b="1" i="0" u="none" strike="noStrike" kern="1200" cap="none" spc="0" normalizeH="0" baseline="0" noProof="0" dirty="0">
                <a:ln>
                  <a:noFill/>
                </a:ln>
                <a:solidFill>
                  <a:srgbClr val="1DB41D"/>
                </a:solidFill>
                <a:effectLst/>
                <a:uLnTx/>
                <a:uFillTx/>
                <a:latin typeface="Consolas" panose="020B0609020204030204" pitchFamily="49" charset="0"/>
                <a:sym typeface="Gill Sans" charset="0"/>
              </a:rPr>
              <a:t>"</a:t>
            </a:r>
            <a:r>
              <a:rPr kumimoji="0" lang="zh-CN" altLang="zh-CN" sz="1200" i="0" u="none" strike="noStrike" kern="1200" cap="none" spc="0" normalizeH="0" baseline="0" noProof="0" dirty="0">
                <a:ln>
                  <a:noFill/>
                </a:ln>
                <a:solidFill>
                  <a:srgbClr val="1DB41D"/>
                </a:solidFill>
                <a:effectLst/>
                <a:uLnTx/>
                <a:uFillTx/>
                <a:latin typeface="微软雅黑" panose="020B0503020204020204" pitchFamily="34" charset="-122"/>
                <a:ea typeface="微软雅黑" panose="020B0503020204020204" pitchFamily="34" charset="-122"/>
                <a:sym typeface="Gill Sans" charset="0"/>
              </a:rPr>
              <a:t>转换后的温度是</a:t>
            </a:r>
            <a:r>
              <a:rPr kumimoji="0" lang="zh-CN" altLang="zh-CN" sz="1200" b="1" i="0" u="none" strike="noStrike" kern="1200" cap="none" spc="0" normalizeH="0" baseline="0" noProof="0" dirty="0">
                <a:ln>
                  <a:noFill/>
                </a:ln>
                <a:solidFill>
                  <a:srgbClr val="1DB41D"/>
                </a:solidFill>
                <a:effectLst/>
                <a:uLnTx/>
                <a:uFillTx/>
                <a:latin typeface="Consolas" panose="020B0609020204030204" pitchFamily="49" charset="0"/>
                <a:sym typeface="Gill Sans" charset="0"/>
              </a:rPr>
              <a:t>{:.2f}C"</a:t>
            </a:r>
            <a:r>
              <a:rPr kumimoji="0" lang="zh-CN" altLang="zh-CN" sz="1200" b="1" i="0" u="none" strike="noStrike" kern="1200" cap="none" spc="0" normalizeH="0" baseline="0" noProof="0" dirty="0">
                <a:ln>
                  <a:noFill/>
                </a:ln>
                <a:solidFill>
                  <a:schemeClr val="tx1"/>
                </a:solidFill>
                <a:effectLst/>
                <a:uLnTx/>
                <a:uFillTx/>
                <a:latin typeface="Consolas" panose="020B0609020204030204" pitchFamily="49" charset="0"/>
                <a:sym typeface="Gill Sans" charset="0"/>
              </a:rPr>
              <a:t>.format(C))</a:t>
            </a:r>
            <a:br>
              <a:rPr kumimoji="0" lang="zh-CN" altLang="zh-CN" sz="1200" b="1" i="0" u="none" strike="noStrike" kern="1200" cap="none" spc="0" normalizeH="0" baseline="0" noProof="0" dirty="0">
                <a:ln>
                  <a:noFill/>
                </a:ln>
                <a:solidFill>
                  <a:schemeClr val="tx1"/>
                </a:solidFill>
                <a:effectLst/>
                <a:uLnTx/>
                <a:uFillTx/>
                <a:latin typeface="Consolas" panose="020B0609020204030204" pitchFamily="49" charset="0"/>
                <a:sym typeface="Gill Sans" charset="0"/>
              </a:rPr>
            </a:br>
            <a:r>
              <a:rPr kumimoji="0" lang="zh-CN" altLang="zh-CN" sz="1200" b="1" i="1" u="none" strike="noStrike" kern="1200" cap="none" spc="0" normalizeH="0" baseline="0" noProof="0" dirty="0">
                <a:ln>
                  <a:noFill/>
                </a:ln>
                <a:solidFill>
                  <a:srgbClr val="FF7700"/>
                </a:solidFill>
                <a:effectLst/>
                <a:uLnTx/>
                <a:uFillTx/>
                <a:latin typeface="Consolas" panose="020B0609020204030204" pitchFamily="49" charset="0"/>
                <a:sym typeface="Gill Sans" charset="0"/>
              </a:rPr>
              <a:t>elif</a:t>
            </a:r>
            <a:r>
              <a:rPr kumimoji="0" lang="zh-CN" altLang="zh-CN" sz="1200" b="1" i="1" u="none" strike="noStrike" kern="1200" cap="none" spc="0" normalizeH="0" baseline="0" noProof="0" dirty="0">
                <a:ln>
                  <a:noFill/>
                </a:ln>
                <a:solidFill>
                  <a:srgbClr val="66D9EF"/>
                </a:solidFill>
                <a:effectLst/>
                <a:uLnTx/>
                <a:uFillTx/>
                <a:latin typeface="Consolas" panose="020B0609020204030204" pitchFamily="49" charset="0"/>
                <a:sym typeface="Gill Sans" charset="0"/>
              </a:rPr>
              <a:t> </a:t>
            </a:r>
            <a:r>
              <a:rPr kumimoji="0" lang="zh-CN" altLang="zh-CN" sz="1200" b="1" i="0" u="none" strike="noStrike" kern="1200" cap="none" spc="0" normalizeH="0" baseline="0" noProof="0" dirty="0">
                <a:ln>
                  <a:noFill/>
                </a:ln>
                <a:solidFill>
                  <a:schemeClr val="tx1"/>
                </a:solidFill>
                <a:effectLst/>
                <a:uLnTx/>
                <a:uFillTx/>
                <a:latin typeface="Consolas" panose="020B0609020204030204" pitchFamily="49" charset="0"/>
                <a:sym typeface="Gill Sans" charset="0"/>
              </a:rPr>
              <a:t>TempStr[-1]</a:t>
            </a:r>
            <a:r>
              <a:rPr kumimoji="0" lang="zh-CN" altLang="zh-CN" sz="1200" b="1" i="0" u="none" strike="noStrike" kern="1200" cap="none" spc="0" normalizeH="0" baseline="0" noProof="0" dirty="0">
                <a:ln>
                  <a:noFill/>
                </a:ln>
                <a:solidFill>
                  <a:srgbClr val="F8F8F2"/>
                </a:solidFill>
                <a:effectLst/>
                <a:uLnTx/>
                <a:uFillTx/>
                <a:latin typeface="Consolas" panose="020B0609020204030204" pitchFamily="49" charset="0"/>
                <a:sym typeface="Gill Sans" charset="0"/>
              </a:rPr>
              <a:t> </a:t>
            </a:r>
            <a:r>
              <a:rPr kumimoji="0" lang="zh-CN" altLang="zh-CN" sz="1200" b="1" i="1" u="none" strike="noStrike" kern="1200" cap="none" spc="0" normalizeH="0" baseline="0" noProof="0" dirty="0">
                <a:ln>
                  <a:noFill/>
                </a:ln>
                <a:solidFill>
                  <a:srgbClr val="FF7700"/>
                </a:solidFill>
                <a:effectLst/>
                <a:uLnTx/>
                <a:uFillTx/>
                <a:latin typeface="Consolas" panose="020B0609020204030204" pitchFamily="49" charset="0"/>
                <a:sym typeface="Gill Sans" charset="0"/>
              </a:rPr>
              <a:t>in</a:t>
            </a:r>
            <a:r>
              <a:rPr kumimoji="0" lang="zh-CN" altLang="zh-CN" sz="1200" b="1" i="1" u="none" strike="noStrike" kern="1200" cap="none" spc="0" normalizeH="0" baseline="0" noProof="0" dirty="0">
                <a:ln>
                  <a:noFill/>
                </a:ln>
                <a:solidFill>
                  <a:srgbClr val="66D9EF"/>
                </a:solidFill>
                <a:effectLst/>
                <a:uLnTx/>
                <a:uFillTx/>
                <a:latin typeface="Consolas" panose="020B0609020204030204" pitchFamily="49" charset="0"/>
                <a:sym typeface="Gill Sans" charset="0"/>
              </a:rPr>
              <a:t> </a:t>
            </a:r>
            <a:r>
              <a:rPr kumimoji="0" lang="zh-CN" altLang="zh-CN" sz="1200" b="1" i="0" u="none" strike="noStrike" kern="1200" cap="none" spc="0" normalizeH="0" baseline="0" noProof="0" dirty="0">
                <a:ln>
                  <a:noFill/>
                </a:ln>
                <a:solidFill>
                  <a:schemeClr val="tx1"/>
                </a:solidFill>
                <a:effectLst/>
                <a:uLnTx/>
                <a:uFillTx/>
                <a:latin typeface="Consolas" panose="020B0609020204030204" pitchFamily="49" charset="0"/>
                <a:sym typeface="Gill Sans" charset="0"/>
              </a:rPr>
              <a:t>[</a:t>
            </a:r>
            <a:r>
              <a:rPr kumimoji="0" lang="zh-CN" altLang="zh-CN" sz="1200" b="1" i="0" u="none" strike="noStrike" kern="1200" cap="none" spc="0" normalizeH="0" baseline="0" noProof="0" dirty="0">
                <a:ln>
                  <a:noFill/>
                </a:ln>
                <a:solidFill>
                  <a:srgbClr val="1DB41D"/>
                </a:solidFill>
                <a:effectLst/>
                <a:uLnTx/>
                <a:uFillTx/>
                <a:latin typeface="Consolas" panose="020B0609020204030204" pitchFamily="49" charset="0"/>
                <a:sym typeface="Gill Sans" charset="0"/>
              </a:rPr>
              <a:t>'C'</a:t>
            </a:r>
            <a:r>
              <a:rPr kumimoji="0" lang="zh-CN" altLang="zh-CN" sz="1200" b="1" i="0" u="none" strike="noStrike" kern="1200" cap="none" spc="0" normalizeH="0" baseline="0" noProof="0" dirty="0">
                <a:ln>
                  <a:noFill/>
                </a:ln>
                <a:solidFill>
                  <a:schemeClr val="tx1"/>
                </a:solidFill>
                <a:effectLst/>
                <a:uLnTx/>
                <a:uFillTx/>
                <a:latin typeface="Consolas" panose="020B0609020204030204" pitchFamily="49" charset="0"/>
                <a:sym typeface="Gill Sans" charset="0"/>
              </a:rPr>
              <a:t>,</a:t>
            </a:r>
            <a:r>
              <a:rPr kumimoji="0" lang="zh-CN" altLang="zh-CN" sz="1200" b="1" i="0" u="none" strike="noStrike" kern="1200" cap="none" spc="0" normalizeH="0" baseline="0" noProof="0" dirty="0">
                <a:ln>
                  <a:noFill/>
                </a:ln>
                <a:solidFill>
                  <a:srgbClr val="CC7832"/>
                </a:solidFill>
                <a:effectLst/>
                <a:uLnTx/>
                <a:uFillTx/>
                <a:latin typeface="Consolas" panose="020B0609020204030204" pitchFamily="49" charset="0"/>
                <a:sym typeface="Gill Sans" charset="0"/>
              </a:rPr>
              <a:t> </a:t>
            </a:r>
            <a:r>
              <a:rPr kumimoji="0" lang="zh-CN" altLang="zh-CN" sz="1200" b="1" i="0" u="none" strike="noStrike" kern="1200" cap="none" spc="0" normalizeH="0" baseline="0" noProof="0" dirty="0">
                <a:ln>
                  <a:noFill/>
                </a:ln>
                <a:solidFill>
                  <a:srgbClr val="1DB41D"/>
                </a:solidFill>
                <a:effectLst/>
                <a:uLnTx/>
                <a:uFillTx/>
                <a:latin typeface="Consolas" panose="020B0609020204030204" pitchFamily="49" charset="0"/>
                <a:sym typeface="Gill Sans" charset="0"/>
              </a:rPr>
              <a:t>'c'</a:t>
            </a:r>
            <a:r>
              <a:rPr kumimoji="0" lang="zh-CN" altLang="zh-CN" sz="1200" b="1" i="0" u="none" strike="noStrike" kern="1200" cap="none" spc="0" normalizeH="0" baseline="0" noProof="0" dirty="0">
                <a:ln>
                  <a:noFill/>
                </a:ln>
                <a:solidFill>
                  <a:schemeClr val="tx1"/>
                </a:solidFill>
                <a:effectLst/>
                <a:uLnTx/>
                <a:uFillTx/>
                <a:latin typeface="Consolas" panose="020B0609020204030204" pitchFamily="49" charset="0"/>
                <a:sym typeface="Gill Sans" charset="0"/>
              </a:rPr>
              <a:t>]:</a:t>
            </a:r>
            <a:br>
              <a:rPr kumimoji="0" lang="zh-CN" altLang="zh-CN" sz="1200" b="1" i="0" u="none" strike="noStrike" kern="1200" cap="none" spc="0" normalizeH="0" baseline="0" noProof="0" dirty="0">
                <a:ln>
                  <a:noFill/>
                </a:ln>
                <a:solidFill>
                  <a:srgbClr val="F92672"/>
                </a:solidFill>
                <a:effectLst/>
                <a:uLnTx/>
                <a:uFillTx/>
                <a:latin typeface="Consolas" panose="020B0609020204030204" pitchFamily="49" charset="0"/>
                <a:sym typeface="Gill Sans" charset="0"/>
              </a:rPr>
            </a:br>
            <a:r>
              <a:rPr kumimoji="0" lang="zh-CN" altLang="zh-CN" sz="1200" b="1" i="0" u="none" strike="noStrike" kern="1200" cap="none" spc="0" normalizeH="0" baseline="0" noProof="0" dirty="0">
                <a:ln>
                  <a:noFill/>
                </a:ln>
                <a:solidFill>
                  <a:srgbClr val="F92672"/>
                </a:solidFill>
                <a:effectLst/>
                <a:uLnTx/>
                <a:uFillTx/>
                <a:latin typeface="Consolas" panose="020B0609020204030204" pitchFamily="49" charset="0"/>
                <a:sym typeface="Gill Sans" charset="0"/>
              </a:rPr>
              <a:t>    </a:t>
            </a:r>
            <a:r>
              <a:rPr kumimoji="0" lang="zh-CN" altLang="zh-CN" sz="1200" b="1" i="0" u="none" strike="noStrike" kern="1200" cap="none" spc="0" normalizeH="0" baseline="0" noProof="0" dirty="0">
                <a:ln>
                  <a:noFill/>
                </a:ln>
                <a:solidFill>
                  <a:schemeClr val="tx1"/>
                </a:solidFill>
                <a:effectLst/>
                <a:uLnTx/>
                <a:uFillTx/>
                <a:latin typeface="Consolas" panose="020B0609020204030204" pitchFamily="49" charset="0"/>
                <a:sym typeface="Gill Sans" charset="0"/>
              </a:rPr>
              <a:t>F = 1.8*</a:t>
            </a:r>
            <a:r>
              <a:rPr kumimoji="0" lang="zh-CN" altLang="zh-CN" sz="1200" b="1" i="0" u="none" strike="noStrike" kern="1200" cap="none" spc="0" normalizeH="0" baseline="0" noProof="0" dirty="0">
                <a:ln>
                  <a:noFill/>
                </a:ln>
                <a:solidFill>
                  <a:srgbClr val="900090"/>
                </a:solidFill>
                <a:effectLst/>
                <a:uLnTx/>
                <a:uFillTx/>
                <a:latin typeface="Consolas" panose="020B0609020204030204" pitchFamily="49" charset="0"/>
                <a:sym typeface="Gill Sans" charset="0"/>
              </a:rPr>
              <a:t>eval</a:t>
            </a:r>
            <a:r>
              <a:rPr kumimoji="0" lang="zh-CN" altLang="zh-CN" sz="1200" b="1" i="0" u="none" strike="noStrike" kern="1200" cap="none" spc="0" normalizeH="0" baseline="0" noProof="0" dirty="0">
                <a:ln>
                  <a:noFill/>
                </a:ln>
                <a:solidFill>
                  <a:schemeClr val="tx1"/>
                </a:solidFill>
                <a:effectLst/>
                <a:uLnTx/>
                <a:uFillTx/>
                <a:latin typeface="Consolas" panose="020B0609020204030204" pitchFamily="49" charset="0"/>
                <a:sym typeface="Gill Sans" charset="0"/>
              </a:rPr>
              <a:t>(TempStr[0:-1]) + 32</a:t>
            </a:r>
            <a:br>
              <a:rPr kumimoji="0" lang="zh-CN" altLang="zh-CN" sz="1200" b="1" i="0" u="none" strike="noStrike" kern="1200" cap="none" spc="0" normalizeH="0" baseline="0" noProof="0" dirty="0">
                <a:ln>
                  <a:noFill/>
                </a:ln>
                <a:solidFill>
                  <a:schemeClr val="tx1"/>
                </a:solidFill>
                <a:effectLst/>
                <a:uLnTx/>
                <a:uFillTx/>
                <a:latin typeface="Consolas" panose="020B0609020204030204" pitchFamily="49" charset="0"/>
                <a:sym typeface="Gill Sans" charset="0"/>
              </a:rPr>
            </a:br>
            <a:r>
              <a:rPr kumimoji="0" lang="zh-CN" altLang="zh-CN" sz="1200" b="1" i="0" u="none" strike="noStrike" kern="1200" cap="none" spc="0" normalizeH="0" baseline="0" noProof="0" dirty="0">
                <a:ln>
                  <a:noFill/>
                </a:ln>
                <a:solidFill>
                  <a:srgbClr val="AE81FF"/>
                </a:solidFill>
                <a:effectLst/>
                <a:uLnTx/>
                <a:uFillTx/>
                <a:latin typeface="Consolas" panose="020B0609020204030204" pitchFamily="49" charset="0"/>
                <a:sym typeface="Gill Sans" charset="0"/>
              </a:rPr>
              <a:t>    </a:t>
            </a:r>
            <a:r>
              <a:rPr kumimoji="0" lang="zh-CN" altLang="zh-CN" sz="1200" b="1" i="0" u="none" strike="noStrike" kern="1200" cap="none" spc="0" normalizeH="0" baseline="0" noProof="0" dirty="0">
                <a:ln>
                  <a:noFill/>
                </a:ln>
                <a:solidFill>
                  <a:srgbClr val="900090"/>
                </a:solidFill>
                <a:effectLst/>
                <a:uLnTx/>
                <a:uFillTx/>
                <a:latin typeface="Consolas" panose="020B0609020204030204" pitchFamily="49" charset="0"/>
                <a:sym typeface="Gill Sans" charset="0"/>
              </a:rPr>
              <a:t>print</a:t>
            </a:r>
            <a:r>
              <a:rPr kumimoji="0" lang="zh-CN" altLang="zh-CN" sz="1200" b="1" i="0" u="none" strike="noStrike" kern="1200" cap="none" spc="0" normalizeH="0" baseline="0" noProof="0" dirty="0">
                <a:ln>
                  <a:noFill/>
                </a:ln>
                <a:solidFill>
                  <a:schemeClr val="tx1"/>
                </a:solidFill>
                <a:effectLst/>
                <a:uLnTx/>
                <a:uFillTx/>
                <a:latin typeface="Consolas" panose="020B0609020204030204" pitchFamily="49" charset="0"/>
                <a:sym typeface="Gill Sans" charset="0"/>
              </a:rPr>
              <a:t>(</a:t>
            </a:r>
            <a:r>
              <a:rPr kumimoji="0" lang="zh-CN" altLang="zh-CN" sz="1200" b="1" i="0" u="none" strike="noStrike" kern="1200" cap="none" spc="0" normalizeH="0" baseline="0" noProof="0" dirty="0">
                <a:ln>
                  <a:noFill/>
                </a:ln>
                <a:solidFill>
                  <a:srgbClr val="1DB41D"/>
                </a:solidFill>
                <a:effectLst/>
                <a:uLnTx/>
                <a:uFillTx/>
                <a:latin typeface="Consolas" panose="020B0609020204030204" pitchFamily="49" charset="0"/>
                <a:sym typeface="Gill Sans" charset="0"/>
              </a:rPr>
              <a:t>"</a:t>
            </a:r>
            <a:r>
              <a:rPr kumimoji="0" lang="zh-CN" altLang="zh-CN" sz="1200" i="0" u="none" strike="noStrike" kern="1200" cap="none" spc="0" normalizeH="0" baseline="0" noProof="0" dirty="0">
                <a:ln>
                  <a:noFill/>
                </a:ln>
                <a:solidFill>
                  <a:srgbClr val="1DB41D"/>
                </a:solidFill>
                <a:effectLst/>
                <a:uLnTx/>
                <a:uFillTx/>
                <a:latin typeface="微软雅黑" panose="020B0503020204020204" pitchFamily="34" charset="-122"/>
                <a:ea typeface="微软雅黑" panose="020B0503020204020204" pitchFamily="34" charset="-122"/>
                <a:sym typeface="Gill Sans" charset="0"/>
              </a:rPr>
              <a:t>转换后的温度是</a:t>
            </a:r>
            <a:r>
              <a:rPr kumimoji="0" lang="zh-CN" altLang="zh-CN" sz="1200" b="1" i="0" u="none" strike="noStrike" kern="1200" cap="none" spc="0" normalizeH="0" baseline="0" noProof="0" dirty="0">
                <a:ln>
                  <a:noFill/>
                </a:ln>
                <a:solidFill>
                  <a:srgbClr val="1DB41D"/>
                </a:solidFill>
                <a:effectLst/>
                <a:uLnTx/>
                <a:uFillTx/>
                <a:latin typeface="Consolas" panose="020B0609020204030204" pitchFamily="49" charset="0"/>
                <a:sym typeface="Gill Sans" charset="0"/>
              </a:rPr>
              <a:t>{:.2f}F"</a:t>
            </a:r>
            <a:r>
              <a:rPr kumimoji="0" lang="zh-CN" altLang="zh-CN" sz="1200" b="1" i="0" u="none" strike="noStrike" kern="1200" cap="none" spc="0" normalizeH="0" baseline="0" noProof="0" dirty="0">
                <a:ln>
                  <a:noFill/>
                </a:ln>
                <a:solidFill>
                  <a:schemeClr val="tx1"/>
                </a:solidFill>
                <a:effectLst/>
                <a:uLnTx/>
                <a:uFillTx/>
                <a:latin typeface="Consolas" panose="020B0609020204030204" pitchFamily="49" charset="0"/>
                <a:sym typeface="Gill Sans" charset="0"/>
              </a:rPr>
              <a:t>.format(F))</a:t>
            </a:r>
            <a:br>
              <a:rPr kumimoji="0" lang="zh-CN" altLang="zh-CN" sz="1200" b="1" i="0" u="none" strike="noStrike" kern="1200" cap="none" spc="0" normalizeH="0" baseline="0" noProof="0" dirty="0">
                <a:ln>
                  <a:noFill/>
                </a:ln>
                <a:solidFill>
                  <a:schemeClr val="tx1"/>
                </a:solidFill>
                <a:effectLst/>
                <a:uLnTx/>
                <a:uFillTx/>
                <a:latin typeface="Consolas" panose="020B0609020204030204" pitchFamily="49" charset="0"/>
                <a:sym typeface="Gill Sans" charset="0"/>
              </a:rPr>
            </a:br>
            <a:r>
              <a:rPr kumimoji="0" lang="zh-CN" altLang="zh-CN" sz="1200" b="1" i="1" u="none" strike="noStrike" kern="1200" cap="none" spc="0" normalizeH="0" baseline="0" noProof="0" dirty="0">
                <a:ln>
                  <a:noFill/>
                </a:ln>
                <a:solidFill>
                  <a:srgbClr val="FF7700"/>
                </a:solidFill>
                <a:effectLst/>
                <a:uLnTx/>
                <a:uFillTx/>
                <a:latin typeface="Consolas" panose="020B0609020204030204" pitchFamily="49" charset="0"/>
                <a:sym typeface="Gill Sans" charset="0"/>
              </a:rPr>
              <a:t>else</a:t>
            </a:r>
            <a:r>
              <a:rPr kumimoji="0" lang="zh-CN" altLang="zh-CN" sz="1200" b="1" i="0" u="none" strike="noStrike" kern="1200" cap="none" spc="0" normalizeH="0" baseline="0" noProof="0" dirty="0">
                <a:ln>
                  <a:noFill/>
                </a:ln>
                <a:solidFill>
                  <a:schemeClr val="tx1"/>
                </a:solidFill>
                <a:effectLst/>
                <a:uLnTx/>
                <a:uFillTx/>
                <a:latin typeface="Consolas" panose="020B0609020204030204" pitchFamily="49" charset="0"/>
                <a:sym typeface="Gill Sans" charset="0"/>
              </a:rPr>
              <a:t>:</a:t>
            </a:r>
            <a:br>
              <a:rPr kumimoji="0" lang="zh-CN" altLang="zh-CN" sz="1200" b="1" i="0" u="none" strike="noStrike" kern="1200" cap="none" spc="0" normalizeH="0" baseline="0" noProof="0" dirty="0">
                <a:ln>
                  <a:noFill/>
                </a:ln>
                <a:solidFill>
                  <a:srgbClr val="F92672"/>
                </a:solidFill>
                <a:effectLst/>
                <a:uLnTx/>
                <a:uFillTx/>
                <a:latin typeface="Consolas" panose="020B0609020204030204" pitchFamily="49" charset="0"/>
                <a:sym typeface="Gill Sans" charset="0"/>
              </a:rPr>
            </a:br>
            <a:r>
              <a:rPr kumimoji="0" lang="zh-CN" altLang="zh-CN" sz="1200" b="1" i="0" u="none" strike="noStrike" kern="1200" cap="none" spc="0" normalizeH="0" baseline="0" noProof="0" dirty="0">
                <a:ln>
                  <a:noFill/>
                </a:ln>
                <a:solidFill>
                  <a:srgbClr val="F92672"/>
                </a:solidFill>
                <a:effectLst/>
                <a:uLnTx/>
                <a:uFillTx/>
                <a:latin typeface="Consolas" panose="020B0609020204030204" pitchFamily="49" charset="0"/>
                <a:sym typeface="Gill Sans" charset="0"/>
              </a:rPr>
              <a:t>    </a:t>
            </a:r>
            <a:r>
              <a:rPr kumimoji="0" lang="zh-CN" altLang="zh-CN" sz="1200" b="1" i="0" u="none" strike="noStrike" kern="1200" cap="none" spc="0" normalizeH="0" baseline="0" noProof="0" dirty="0">
                <a:ln>
                  <a:noFill/>
                </a:ln>
                <a:solidFill>
                  <a:srgbClr val="900090"/>
                </a:solidFill>
                <a:effectLst/>
                <a:uLnTx/>
                <a:uFillTx/>
                <a:latin typeface="Consolas" panose="020B0609020204030204" pitchFamily="49" charset="0"/>
                <a:sym typeface="Gill Sans" charset="0"/>
              </a:rPr>
              <a:t>print</a:t>
            </a:r>
            <a:r>
              <a:rPr kumimoji="0" lang="zh-CN" altLang="zh-CN" sz="1200" b="1" i="0" u="none" strike="noStrike" kern="1200" cap="none" spc="0" normalizeH="0" baseline="0" noProof="0" dirty="0">
                <a:ln>
                  <a:noFill/>
                </a:ln>
                <a:solidFill>
                  <a:schemeClr val="tx1"/>
                </a:solidFill>
                <a:effectLst/>
                <a:uLnTx/>
                <a:uFillTx/>
                <a:latin typeface="Consolas" panose="020B0609020204030204" pitchFamily="49" charset="0"/>
                <a:sym typeface="Gill Sans" charset="0"/>
              </a:rPr>
              <a:t>(</a:t>
            </a:r>
            <a:r>
              <a:rPr kumimoji="0" lang="zh-CN" altLang="zh-CN" sz="1200" b="1" i="0" u="none" strike="noStrike" kern="1200" cap="none" spc="0" normalizeH="0" baseline="0" noProof="0" dirty="0">
                <a:ln>
                  <a:noFill/>
                </a:ln>
                <a:solidFill>
                  <a:srgbClr val="1DB41D"/>
                </a:solidFill>
                <a:effectLst/>
                <a:uLnTx/>
                <a:uFillTx/>
                <a:latin typeface="Consolas" panose="020B0609020204030204" pitchFamily="49" charset="0"/>
                <a:sym typeface="Gill Sans" charset="0"/>
              </a:rPr>
              <a:t>"</a:t>
            </a:r>
            <a:r>
              <a:rPr kumimoji="0" lang="zh-CN" altLang="zh-CN" sz="1200" i="0" u="none" strike="noStrike" kern="1200" cap="none" spc="0" normalizeH="0" baseline="0" noProof="0" dirty="0">
                <a:ln>
                  <a:noFill/>
                </a:ln>
                <a:solidFill>
                  <a:srgbClr val="1DB41D"/>
                </a:solidFill>
                <a:effectLst/>
                <a:uLnTx/>
                <a:uFillTx/>
                <a:latin typeface="微软雅黑" panose="020B0503020204020204" pitchFamily="34" charset="-122"/>
                <a:ea typeface="微软雅黑" panose="020B0503020204020204" pitchFamily="34" charset="-122"/>
                <a:sym typeface="Gill Sans" charset="0"/>
              </a:rPr>
              <a:t>输入格式错误</a:t>
            </a:r>
            <a:r>
              <a:rPr kumimoji="0" lang="zh-CN" altLang="zh-CN" sz="1200" b="1" i="0" u="none" strike="noStrike" kern="1200" cap="none" spc="0" normalizeH="0" baseline="0" noProof="0" dirty="0">
                <a:ln>
                  <a:noFill/>
                </a:ln>
                <a:solidFill>
                  <a:srgbClr val="1DB41D"/>
                </a:solidFill>
                <a:effectLst/>
                <a:uLnTx/>
                <a:uFillTx/>
                <a:latin typeface="Consolas" panose="020B0609020204030204" pitchFamily="49" charset="0"/>
                <a:sym typeface="Gill Sans" charset="0"/>
              </a:rPr>
              <a:t>"</a:t>
            </a:r>
            <a:r>
              <a:rPr kumimoji="0" lang="zh-CN" altLang="zh-CN" sz="1200" b="1" i="0" u="none" strike="noStrike" kern="1200" cap="none" spc="0" normalizeH="0" baseline="0" noProof="0" dirty="0">
                <a:ln>
                  <a:noFill/>
                </a:ln>
                <a:solidFill>
                  <a:schemeClr val="tx1"/>
                </a:solidFill>
                <a:effectLst/>
                <a:uLnTx/>
                <a:uFillTx/>
                <a:latin typeface="Consolas" panose="020B0609020204030204" pitchFamily="49" charset="0"/>
                <a:sym typeface="Gill Sans" charset="0"/>
              </a:rPr>
              <a:t>)</a:t>
            </a:r>
            <a:endParaRPr kumimoji="0" lang="zh-CN" altLang="zh-CN" sz="1200" b="1" i="0" u="none" strike="noStrike" kern="1200" cap="none" spc="0" normalizeH="0" baseline="0" noProof="0" dirty="0">
              <a:ln>
                <a:noFill/>
              </a:ln>
              <a:solidFill>
                <a:schemeClr val="tx1"/>
              </a:solidFill>
              <a:effectLst/>
              <a:uLnTx/>
              <a:uFillTx/>
              <a:latin typeface="Arial" panose="020B0604020202020204" pitchFamily="34" charset="0"/>
              <a:sym typeface="Gill Sans" charset="0"/>
            </a:endParaRPr>
          </a:p>
        </p:txBody>
      </p:sp>
    </p:spTree>
    <p:extLst>
      <p:ext uri="{BB962C8B-B14F-4D97-AF65-F5344CB8AC3E}">
        <p14:creationId xmlns:p14="http://schemas.microsoft.com/office/powerpoint/2010/main" val="1818050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cxnSp>
        <p:nvCxnSpPr>
          <p:cNvPr id="34" name="直接连接符 33"/>
          <p:cNvCxnSpPr>
            <a:cxnSpLocks noChangeAspect="1"/>
          </p:cNvCxnSpPr>
          <p:nvPr/>
        </p:nvCxnSpPr>
        <p:spPr>
          <a:xfrm rot="60000" flipV="1">
            <a:off x="179512" y="4111170"/>
            <a:ext cx="8641188" cy="960112"/>
          </a:xfrm>
          <a:prstGeom prst="line">
            <a:avLst/>
          </a:prstGeom>
          <a:ln w="34925">
            <a:solidFill>
              <a:srgbClr val="0070C0"/>
            </a:solidFill>
          </a:ln>
        </p:spPr>
        <p:style>
          <a:lnRef idx="1">
            <a:schemeClr val="dk1"/>
          </a:lnRef>
          <a:fillRef idx="0">
            <a:schemeClr val="dk1"/>
          </a:fillRef>
          <a:effectRef idx="0">
            <a:schemeClr val="dk1"/>
          </a:effectRef>
          <a:fontRef idx="minor">
            <a:schemeClr val="tx1"/>
          </a:fontRef>
        </p:style>
      </p:cxnSp>
      <p:grpSp>
        <p:nvGrpSpPr>
          <p:cNvPr id="35" name="组合 34"/>
          <p:cNvGrpSpPr>
            <a:grpSpLocks noChangeAspect="1"/>
          </p:cNvGrpSpPr>
          <p:nvPr/>
        </p:nvGrpSpPr>
        <p:grpSpPr>
          <a:xfrm rot="177950">
            <a:off x="8478506" y="3521313"/>
            <a:ext cx="538686" cy="712625"/>
            <a:chOff x="8184848" y="1528278"/>
            <a:chExt cx="915709" cy="1404112"/>
          </a:xfrm>
        </p:grpSpPr>
        <p:cxnSp>
          <p:nvCxnSpPr>
            <p:cNvPr id="36" name="直接连接符 35"/>
            <p:cNvCxnSpPr/>
            <p:nvPr/>
          </p:nvCxnSpPr>
          <p:spPr>
            <a:xfrm>
              <a:off x="8184848" y="1560745"/>
              <a:ext cx="92049" cy="137164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8202190" y="1528278"/>
              <a:ext cx="898367" cy="536213"/>
              <a:chOff x="8204763" y="1483692"/>
              <a:chExt cx="1164045" cy="817288"/>
            </a:xfrm>
          </p:grpSpPr>
          <p:sp>
            <p:nvSpPr>
              <p:cNvPr id="38" name="矩形 37"/>
              <p:cNvSpPr/>
              <p:nvPr/>
            </p:nvSpPr>
            <p:spPr>
              <a:xfrm rot="21347158">
                <a:off x="8205453" y="1508413"/>
                <a:ext cx="1156902" cy="792567"/>
              </a:xfrm>
              <a:prstGeom prst="rect">
                <a:avLst/>
              </a:prstGeom>
              <a:noFill/>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Gill Sans"/>
                  <a:sym typeface="Gill Sans" charset="0"/>
                </a:endParaRPr>
              </a:p>
            </p:txBody>
          </p:sp>
          <p:sp>
            <p:nvSpPr>
              <p:cNvPr id="39" name="矩形 38"/>
              <p:cNvSpPr/>
              <p:nvPr/>
            </p:nvSpPr>
            <p:spPr>
              <a:xfrm rot="21317301">
                <a:off x="8204763" y="1558415"/>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0" name="矩形 39"/>
              <p:cNvSpPr/>
              <p:nvPr/>
            </p:nvSpPr>
            <p:spPr>
              <a:xfrm rot="21317301">
                <a:off x="8598077" y="1515594"/>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1" name="矩形 40"/>
              <p:cNvSpPr/>
              <p:nvPr/>
            </p:nvSpPr>
            <p:spPr>
              <a:xfrm rot="21317301">
                <a:off x="8965920" y="1483692"/>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2" name="矩形 41"/>
              <p:cNvSpPr/>
              <p:nvPr/>
            </p:nvSpPr>
            <p:spPr>
              <a:xfrm rot="21317301">
                <a:off x="8414168" y="1715662"/>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3" name="矩形 42"/>
              <p:cNvSpPr/>
              <p:nvPr/>
            </p:nvSpPr>
            <p:spPr>
              <a:xfrm rot="21317301">
                <a:off x="8797829" y="1684870"/>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4" name="矩形 43"/>
              <p:cNvSpPr/>
              <p:nvPr/>
            </p:nvSpPr>
            <p:spPr>
              <a:xfrm rot="21317301">
                <a:off x="8246506" y="1934707"/>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5" name="矩形 44"/>
              <p:cNvSpPr/>
              <p:nvPr/>
            </p:nvSpPr>
            <p:spPr>
              <a:xfrm rot="21317301">
                <a:off x="8618241" y="1904610"/>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6" name="矩形 45"/>
              <p:cNvSpPr/>
              <p:nvPr/>
            </p:nvSpPr>
            <p:spPr>
              <a:xfrm rot="21317301">
                <a:off x="9001629" y="1880783"/>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7" name="矩形 46"/>
              <p:cNvSpPr/>
              <p:nvPr/>
            </p:nvSpPr>
            <p:spPr>
              <a:xfrm rot="21317301">
                <a:off x="9167267" y="1664990"/>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8" name="矩形 47"/>
              <p:cNvSpPr/>
              <p:nvPr/>
            </p:nvSpPr>
            <p:spPr>
              <a:xfrm rot="21317301">
                <a:off x="8447028" y="2118481"/>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9" name="矩形 48"/>
              <p:cNvSpPr/>
              <p:nvPr/>
            </p:nvSpPr>
            <p:spPr>
              <a:xfrm rot="21317301">
                <a:off x="8825267" y="2071680"/>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50" name="矩形 49"/>
              <p:cNvSpPr/>
              <p:nvPr/>
            </p:nvSpPr>
            <p:spPr>
              <a:xfrm rot="21317301">
                <a:off x="9188068" y="2064165"/>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grpSp>
      </p:grpSp>
      <p:pic>
        <p:nvPicPr>
          <p:cNvPr id="51" name="图片 50"/>
          <p:cNvPicPr>
            <a:picLocks noChangeAspect="1"/>
          </p:cNvPicPr>
          <p:nvPr/>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rot="21266528">
            <a:off x="779365" y="4171209"/>
            <a:ext cx="808374" cy="730939"/>
          </a:xfrm>
          <a:prstGeom prst="rect">
            <a:avLst/>
          </a:prstGeom>
          <a:noFill/>
        </p:spPr>
      </p:pic>
      <p:sp>
        <p:nvSpPr>
          <p:cNvPr id="53" name="矩形 52">
            <a:extLst>
              <a:ext uri="{FF2B5EF4-FFF2-40B4-BE49-F238E27FC236}">
                <a16:creationId xmlns:a16="http://schemas.microsoft.com/office/drawing/2014/main" id="{FFBA0611-5044-4ECB-9428-A456DF852D76}"/>
              </a:ext>
            </a:extLst>
          </p:cNvPr>
          <p:cNvSpPr/>
          <p:nvPr/>
        </p:nvSpPr>
        <p:spPr>
          <a:xfrm>
            <a:off x="430774" y="1170249"/>
            <a:ext cx="4366755" cy="2795924"/>
          </a:xfrm>
          <a:prstGeom prst="rect">
            <a:avLst/>
          </a:prstGeom>
        </p:spPr>
        <p:txBody>
          <a:bodyPr wrap="square">
            <a:noAutofit/>
          </a:bodyPr>
          <a:lstStyle/>
          <a:p>
            <a:pPr marL="0" marR="0" lvl="0" indent="0" algn="l" defTabSz="914400" rtl="0" eaLnBrk="1" fontAlgn="base" latinLnBrk="0" hangingPunct="1">
              <a:lnSpc>
                <a:spcPct val="2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再观察一段</a:t>
            </a: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10+</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行</a:t>
            </a: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代码</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16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感受它的风格和魅力</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16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了解它的基本逻辑</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16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理解它的每个词和每一行</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54" name="矩形 53">
            <a:extLst>
              <a:ext uri="{FF2B5EF4-FFF2-40B4-BE49-F238E27FC236}">
                <a16:creationId xmlns:a16="http://schemas.microsoft.com/office/drawing/2014/main" id="{573085BD-72F8-4D20-AFAD-F9F09B03F589}"/>
              </a:ext>
            </a:extLst>
          </p:cNvPr>
          <p:cNvSpPr/>
          <p:nvPr/>
        </p:nvSpPr>
        <p:spPr>
          <a:xfrm>
            <a:off x="251520" y="388461"/>
            <a:ext cx="8682446" cy="581057"/>
          </a:xfrm>
          <a:prstGeom prst="rect">
            <a:avLst/>
          </a:prstGeom>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第</a:t>
            </a:r>
            <a:r>
              <a:rPr lang="en-US" altLang="zh-CN" sz="2400" b="1" dirty="0">
                <a:solidFill>
                  <a:srgbClr val="0070C0"/>
                </a:solidFill>
                <a:latin typeface="微软雅黑" panose="020B0503020204020204" pitchFamily="34" charset="-122"/>
                <a:ea typeface="微软雅黑" panose="020B0503020204020204" pitchFamily="34" charset="-122"/>
                <a:cs typeface="Arial" charset="0"/>
              </a:rPr>
              <a:t>2-3</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周  </a:t>
            </a: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基本</a:t>
            </a:r>
            <a:r>
              <a:rPr lang="zh-CN" altLang="en-US" sz="2400" b="1" noProof="0" dirty="0">
                <a:solidFill>
                  <a:srgbClr val="0070C0"/>
                </a:solidFill>
                <a:latin typeface="微软雅黑" panose="020B0503020204020204" pitchFamily="34" charset="-122"/>
                <a:ea typeface="微软雅黑" panose="020B0503020204020204" pitchFamily="34" charset="-122"/>
                <a:cs typeface="Arial" charset="0"/>
              </a:rPr>
              <a:t>图形绘制</a:t>
            </a:r>
            <a:endPar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24" name="矩形 23"/>
          <p:cNvSpPr/>
          <p:nvPr/>
        </p:nvSpPr>
        <p:spPr>
          <a:xfrm>
            <a:off x="2609557" y="4015144"/>
            <a:ext cx="3671711" cy="400110"/>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D98431"/>
                </a:solidFill>
                <a:effectLst/>
                <a:uLnTx/>
                <a:uFillTx/>
                <a:latin typeface="微软雅黑" panose="020B0503020204020204" pitchFamily="34" charset="-122"/>
                <a:ea typeface="微软雅黑" panose="020B0503020204020204" pitchFamily="34" charset="-122"/>
                <a:cs typeface="Arial" charset="0"/>
                <a:sym typeface="Gill Sans" charset="0"/>
              </a:rPr>
              <a:t>第二周就学会使用</a:t>
            </a:r>
            <a:r>
              <a:rPr kumimoji="0" lang="en-US" altLang="zh-CN" sz="2000" b="1" i="0" u="none" strike="noStrike" kern="1200" cap="none" spc="0" normalizeH="0" baseline="0" noProof="0" dirty="0">
                <a:ln>
                  <a:noFill/>
                </a:ln>
                <a:solidFill>
                  <a:srgbClr val="D98431"/>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2000" b="1" i="0" u="none" strike="noStrike" kern="1200" cap="none" spc="0" normalizeH="0" baseline="0" noProof="0" dirty="0">
                <a:ln>
                  <a:noFill/>
                </a:ln>
                <a:solidFill>
                  <a:srgbClr val="D98431"/>
                </a:solidFill>
                <a:effectLst/>
                <a:uLnTx/>
                <a:uFillTx/>
                <a:latin typeface="微软雅黑" panose="020B0503020204020204" pitchFamily="34" charset="-122"/>
                <a:ea typeface="微软雅黑" panose="020B0503020204020204" pitchFamily="34" charset="-122"/>
                <a:cs typeface="Arial" charset="0"/>
                <a:sym typeface="Gill Sans" charset="0"/>
              </a:rPr>
              <a:t>绘图</a:t>
            </a:r>
            <a:endParaRPr kumimoji="0" lang="zh-CN" altLang="en-US" sz="2000" b="0" i="0" u="none" strike="noStrike" kern="1200" cap="none" spc="0" normalizeH="0" baseline="0" noProof="0" dirty="0">
              <a:ln>
                <a:noFill/>
              </a:ln>
              <a:solidFill>
                <a:srgbClr val="D98431"/>
              </a:solidFill>
              <a:effectLst/>
              <a:uLnTx/>
              <a:uFillTx/>
              <a:latin typeface="Gill Sans" charset="0"/>
              <a:sym typeface="Gill Sans" charset="0"/>
            </a:endParaRPr>
          </a:p>
        </p:txBody>
      </p:sp>
      <p:sp>
        <p:nvSpPr>
          <p:cNvPr id="25" name="矩形 24"/>
          <p:cNvSpPr/>
          <p:nvPr/>
        </p:nvSpPr>
        <p:spPr>
          <a:xfrm>
            <a:off x="5258900" y="4596397"/>
            <a:ext cx="3775393" cy="400110"/>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2000" b="1" dirty="0">
                <a:latin typeface="微软雅黑" panose="020B0503020204020204" pitchFamily="34" charset="-122"/>
                <a:ea typeface="微软雅黑" panose="020B0503020204020204" pitchFamily="34" charset="-122"/>
                <a:cs typeface="Arial" charset="0"/>
              </a:rPr>
              <a:t>蟒蛇很有趣，改改代码不是事儿</a:t>
            </a:r>
            <a:endParaRPr kumimoji="0" lang="zh-CN" altLang="en-US" sz="2000" b="0" i="0" u="none" strike="noStrike" kern="1200" cap="none" spc="0" normalizeH="0" baseline="0" noProof="0" dirty="0">
              <a:ln>
                <a:noFill/>
              </a:ln>
              <a:solidFill>
                <a:srgbClr val="000000"/>
              </a:solidFill>
              <a:effectLst/>
              <a:uLnTx/>
              <a:uFillTx/>
              <a:latin typeface="Gill Sans" charset="0"/>
              <a:sym typeface="Gill Sans" charset="0"/>
            </a:endParaRPr>
          </a:p>
        </p:txBody>
      </p:sp>
      <p:sp>
        <p:nvSpPr>
          <p:cNvPr id="26" name="矩形 25"/>
          <p:cNvSpPr/>
          <p:nvPr/>
        </p:nvSpPr>
        <p:spPr>
          <a:xfrm>
            <a:off x="7275398" y="2938839"/>
            <a:ext cx="1549142" cy="307777"/>
          </a:xfrm>
          <a:prstGeom prst="rect">
            <a:avLst/>
          </a:prstGeom>
        </p:spPr>
        <p:txBody>
          <a:bodyPr wrap="none">
            <a:spAutoFit/>
          </a:bodyPr>
          <a:lstStyle/>
          <a:p>
            <a:r>
              <a:rPr lang="en-US" altLang="zh-CN" sz="1400" b="1" dirty="0">
                <a:solidFill>
                  <a:srgbClr val="0070C0"/>
                </a:solidFill>
                <a:latin typeface="微软雅黑" panose="020B0503020204020204" pitchFamily="34" charset="-122"/>
                <a:ea typeface="微软雅黑" panose="020B0503020204020204" pitchFamily="34" charset="-122"/>
                <a:cs typeface="Arial" charset="0"/>
              </a:rPr>
              <a:t>Python</a:t>
            </a:r>
            <a:r>
              <a:rPr lang="zh-CN" altLang="en-US" sz="1400" b="1" dirty="0">
                <a:solidFill>
                  <a:srgbClr val="0070C0"/>
                </a:solidFill>
                <a:latin typeface="微软雅黑" panose="020B0503020204020204" pitchFamily="34" charset="-122"/>
                <a:ea typeface="微软雅黑" panose="020B0503020204020204" pitchFamily="34" charset="-122"/>
                <a:cs typeface="Arial" charset="0"/>
              </a:rPr>
              <a:t>蟒蛇绘制</a:t>
            </a:r>
            <a:endParaRPr lang="zh-CN" altLang="en-US" sz="1400" dirty="0">
              <a:solidFill>
                <a:srgbClr val="0070C0"/>
              </a:solidFill>
            </a:endParaRPr>
          </a:p>
        </p:txBody>
      </p:sp>
    </p:spTree>
    <p:extLst>
      <p:ext uri="{BB962C8B-B14F-4D97-AF65-F5344CB8AC3E}">
        <p14:creationId xmlns:p14="http://schemas.microsoft.com/office/powerpoint/2010/main" val="1969876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1B75296-D790-814A-7812-74817AD51B12}"/>
              </a:ext>
            </a:extLst>
          </p:cNvPr>
          <p:cNvSpPr txBox="1"/>
          <p:nvPr/>
        </p:nvSpPr>
        <p:spPr>
          <a:xfrm>
            <a:off x="-36512" y="2169227"/>
            <a:ext cx="4572000" cy="2862322"/>
          </a:xfrm>
          <a:prstGeom prst="rect">
            <a:avLst/>
          </a:prstGeom>
          <a:noFill/>
          <a:ln w="12700">
            <a:solidFill>
              <a:schemeClr val="accent1"/>
            </a:solidFill>
          </a:ln>
        </p:spPr>
        <p:txBody>
          <a:bodyPr wrap="square">
            <a:spAutoFit/>
          </a:bodyPr>
          <a:lstStyle/>
          <a:p>
            <a:r>
              <a:rPr lang="zh-CN" altLang="en-US" sz="1800" dirty="0"/>
              <a:t>import turtle   #通过保留字import调用python内部函数库turtle</a:t>
            </a:r>
          </a:p>
          <a:p>
            <a:pPr algn="l"/>
            <a:r>
              <a:rPr lang="zh-CN" altLang="en-US" sz="1800" dirty="0"/>
              <a:t>turtle.setup(650,350,200,200)#绘制窗体，四个参数分别表示：窗口宽度、窗口高度、窗口左侧与屏幕左侧像素距离、窗口顶部与屏幕顶部距离</a:t>
            </a:r>
            <a:endParaRPr lang="en-US" altLang="zh-CN" sz="1800" dirty="0"/>
          </a:p>
          <a:p>
            <a:pPr algn="l"/>
            <a:r>
              <a:rPr lang="zh-CN" altLang="en-US" sz="1800" dirty="0"/>
              <a:t>turtle.penup()  #抬起画笔</a:t>
            </a:r>
            <a:endParaRPr lang="en-US" altLang="zh-CN" sz="1800" dirty="0"/>
          </a:p>
          <a:p>
            <a:pPr algn="l"/>
            <a:r>
              <a:rPr lang="zh-CN" altLang="en-US" sz="1800" dirty="0"/>
              <a:t>turtle.fd(-250) #向后移动</a:t>
            </a:r>
            <a:endParaRPr lang="en-US" altLang="zh-CN" sz="1800" dirty="0"/>
          </a:p>
          <a:p>
            <a:pPr algn="l"/>
            <a:r>
              <a:rPr lang="zh-CN" altLang="en-US" sz="1800" dirty="0"/>
              <a:t>turtle.pendown()    #放下画笔turtle.pensize(25)  #设置画笔宽度</a:t>
            </a:r>
          </a:p>
        </p:txBody>
      </p:sp>
      <p:sp>
        <p:nvSpPr>
          <p:cNvPr id="5" name="文本框 4">
            <a:extLst>
              <a:ext uri="{FF2B5EF4-FFF2-40B4-BE49-F238E27FC236}">
                <a16:creationId xmlns:a16="http://schemas.microsoft.com/office/drawing/2014/main" id="{43AA1470-4D4C-A2C6-F77A-07E3ABE59AC2}"/>
              </a:ext>
            </a:extLst>
          </p:cNvPr>
          <p:cNvSpPr txBox="1"/>
          <p:nvPr/>
        </p:nvSpPr>
        <p:spPr>
          <a:xfrm>
            <a:off x="4608512" y="725090"/>
            <a:ext cx="4572000" cy="3693319"/>
          </a:xfrm>
          <a:prstGeom prst="rect">
            <a:avLst/>
          </a:prstGeom>
          <a:noFill/>
          <a:ln w="12700">
            <a:solidFill>
              <a:schemeClr val="accent1"/>
            </a:solidFill>
          </a:ln>
        </p:spPr>
        <p:txBody>
          <a:bodyPr wrap="square">
            <a:spAutoFit/>
          </a:bodyPr>
          <a:lstStyle/>
          <a:p>
            <a:pPr algn="l"/>
            <a:r>
              <a:rPr lang="zh-CN" altLang="en-US" sz="1800" dirty="0"/>
              <a:t>turtle.pencolor("purple")   #设置画笔turtle.seth(-40)    #设置画笔行进方向</a:t>
            </a:r>
          </a:p>
          <a:p>
            <a:pPr algn="l"/>
            <a:r>
              <a:rPr lang="zh-CN" altLang="en-US" sz="1800" dirty="0"/>
              <a:t>for i in range(4):  #循环四次</a:t>
            </a:r>
          </a:p>
          <a:p>
            <a:pPr algn="l"/>
            <a:r>
              <a:rPr lang="zh-CN" altLang="en-US" sz="1800" dirty="0"/>
              <a:t>    turtle.circle(40,80)    #绘制半径40,80角度弧形，圆心在海龟左侧</a:t>
            </a:r>
          </a:p>
          <a:p>
            <a:pPr algn="l"/>
            <a:r>
              <a:rPr lang="zh-CN" altLang="en-US" sz="1800" dirty="0"/>
              <a:t>    turtle.circle(-40,80)   #绘制半径40,80角度弧形，圆心在海龟右侧</a:t>
            </a:r>
          </a:p>
          <a:p>
            <a:pPr algn="l"/>
            <a:r>
              <a:rPr lang="zh-CN" altLang="en-US" sz="1800" dirty="0"/>
              <a:t>turtle.circle(40,80/2)  #绘制半径40,80/2角度弧形，圆心在海龟左侧</a:t>
            </a:r>
          </a:p>
          <a:p>
            <a:pPr algn="l"/>
            <a:r>
              <a:rPr lang="zh-CN" altLang="en-US" sz="1800" dirty="0"/>
              <a:t>turtle.fd(40)   #前进40像素</a:t>
            </a:r>
          </a:p>
          <a:p>
            <a:pPr algn="l"/>
            <a:r>
              <a:rPr lang="zh-CN" altLang="en-US" sz="1800" dirty="0"/>
              <a:t>turtle.circle(16,180)   #绘制半径16,180角度的半圆弧形</a:t>
            </a:r>
          </a:p>
          <a:p>
            <a:pPr algn="l"/>
            <a:r>
              <a:rPr lang="zh-CN" altLang="en-US" sz="1800" dirty="0"/>
              <a:t>turtle.fd(40*2/3)   #前进40*2/3像素</a:t>
            </a:r>
          </a:p>
        </p:txBody>
      </p:sp>
      <p:pic>
        <p:nvPicPr>
          <p:cNvPr id="6" name="图片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520" y="-22377"/>
            <a:ext cx="3730877" cy="2191604"/>
          </a:xfrm>
          <a:prstGeom prst="rect">
            <a:avLst/>
          </a:prstGeom>
        </p:spPr>
      </p:pic>
    </p:spTree>
    <p:extLst>
      <p:ext uri="{BB962C8B-B14F-4D97-AF65-F5344CB8AC3E}">
        <p14:creationId xmlns:p14="http://schemas.microsoft.com/office/powerpoint/2010/main" val="4066195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573085BD-72F8-4D20-AFAD-F9F09B03F589}"/>
              </a:ext>
            </a:extLst>
          </p:cNvPr>
          <p:cNvSpPr/>
          <p:nvPr/>
        </p:nvSpPr>
        <p:spPr>
          <a:xfrm>
            <a:off x="-6230" y="2139702"/>
            <a:ext cx="9144000" cy="662554"/>
          </a:xfrm>
          <a:prstGeom prst="rect">
            <a:avLst/>
          </a:prstGeom>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EPISODE 2: Python</a:t>
            </a:r>
            <a:r>
              <a:rPr lang="zh-CN" altLang="en-US" sz="2800" b="1" dirty="0">
                <a:solidFill>
                  <a:srgbClr val="0070C0"/>
                </a:solidFill>
                <a:latin typeface="微软雅黑" panose="020B0503020204020204" pitchFamily="34" charset="-122"/>
                <a:ea typeface="微软雅黑" panose="020B0503020204020204" pitchFamily="34" charset="-122"/>
                <a:cs typeface="Arial" charset="0"/>
              </a:rPr>
              <a:t>基础语法</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Tree>
    <p:extLst>
      <p:ext uri="{BB962C8B-B14F-4D97-AF65-F5344CB8AC3E}">
        <p14:creationId xmlns:p14="http://schemas.microsoft.com/office/powerpoint/2010/main" val="3240247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cxnSp>
        <p:nvCxnSpPr>
          <p:cNvPr id="34" name="直接连接符 33"/>
          <p:cNvCxnSpPr>
            <a:cxnSpLocks noChangeAspect="1"/>
          </p:cNvCxnSpPr>
          <p:nvPr/>
        </p:nvCxnSpPr>
        <p:spPr>
          <a:xfrm rot="60000" flipV="1">
            <a:off x="179512" y="4111170"/>
            <a:ext cx="8641188" cy="960112"/>
          </a:xfrm>
          <a:prstGeom prst="line">
            <a:avLst/>
          </a:prstGeom>
          <a:ln w="34925">
            <a:solidFill>
              <a:srgbClr val="0070C0"/>
            </a:solidFill>
          </a:ln>
        </p:spPr>
        <p:style>
          <a:lnRef idx="1">
            <a:schemeClr val="dk1"/>
          </a:lnRef>
          <a:fillRef idx="0">
            <a:schemeClr val="dk1"/>
          </a:fillRef>
          <a:effectRef idx="0">
            <a:schemeClr val="dk1"/>
          </a:effectRef>
          <a:fontRef idx="minor">
            <a:schemeClr val="tx1"/>
          </a:fontRef>
        </p:style>
      </p:cxnSp>
      <p:grpSp>
        <p:nvGrpSpPr>
          <p:cNvPr id="35" name="组合 34"/>
          <p:cNvGrpSpPr>
            <a:grpSpLocks noChangeAspect="1"/>
          </p:cNvGrpSpPr>
          <p:nvPr/>
        </p:nvGrpSpPr>
        <p:grpSpPr>
          <a:xfrm rot="177950">
            <a:off x="8478506" y="3521313"/>
            <a:ext cx="538686" cy="712625"/>
            <a:chOff x="8184848" y="1528278"/>
            <a:chExt cx="915709" cy="1404112"/>
          </a:xfrm>
        </p:grpSpPr>
        <p:cxnSp>
          <p:nvCxnSpPr>
            <p:cNvPr id="36" name="直接连接符 35"/>
            <p:cNvCxnSpPr/>
            <p:nvPr/>
          </p:nvCxnSpPr>
          <p:spPr>
            <a:xfrm>
              <a:off x="8184848" y="1560745"/>
              <a:ext cx="92049" cy="137164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8202190" y="1528278"/>
              <a:ext cx="898367" cy="536213"/>
              <a:chOff x="8204763" y="1483692"/>
              <a:chExt cx="1164045" cy="817288"/>
            </a:xfrm>
          </p:grpSpPr>
          <p:sp>
            <p:nvSpPr>
              <p:cNvPr id="38" name="矩形 37"/>
              <p:cNvSpPr/>
              <p:nvPr/>
            </p:nvSpPr>
            <p:spPr>
              <a:xfrm rot="21347158">
                <a:off x="8205453" y="1508413"/>
                <a:ext cx="1156902" cy="792567"/>
              </a:xfrm>
              <a:prstGeom prst="rect">
                <a:avLst/>
              </a:prstGeom>
              <a:noFill/>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Gill Sans"/>
                  <a:sym typeface="Gill Sans" charset="0"/>
                </a:endParaRPr>
              </a:p>
            </p:txBody>
          </p:sp>
          <p:sp>
            <p:nvSpPr>
              <p:cNvPr id="39" name="矩形 38"/>
              <p:cNvSpPr/>
              <p:nvPr/>
            </p:nvSpPr>
            <p:spPr>
              <a:xfrm rot="21317301">
                <a:off x="8204763" y="1558415"/>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0" name="矩形 39"/>
              <p:cNvSpPr/>
              <p:nvPr/>
            </p:nvSpPr>
            <p:spPr>
              <a:xfrm rot="21317301">
                <a:off x="8598077" y="1515594"/>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1" name="矩形 40"/>
              <p:cNvSpPr/>
              <p:nvPr/>
            </p:nvSpPr>
            <p:spPr>
              <a:xfrm rot="21317301">
                <a:off x="8965920" y="1483692"/>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2" name="矩形 41"/>
              <p:cNvSpPr/>
              <p:nvPr/>
            </p:nvSpPr>
            <p:spPr>
              <a:xfrm rot="21317301">
                <a:off x="8414168" y="1715662"/>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3" name="矩形 42"/>
              <p:cNvSpPr/>
              <p:nvPr/>
            </p:nvSpPr>
            <p:spPr>
              <a:xfrm rot="21317301">
                <a:off x="8797829" y="1684870"/>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4" name="矩形 43"/>
              <p:cNvSpPr/>
              <p:nvPr/>
            </p:nvSpPr>
            <p:spPr>
              <a:xfrm rot="21317301">
                <a:off x="8246506" y="1934707"/>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5" name="矩形 44"/>
              <p:cNvSpPr/>
              <p:nvPr/>
            </p:nvSpPr>
            <p:spPr>
              <a:xfrm rot="21317301">
                <a:off x="8618241" y="1904610"/>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6" name="矩形 45"/>
              <p:cNvSpPr/>
              <p:nvPr/>
            </p:nvSpPr>
            <p:spPr>
              <a:xfrm rot="21317301">
                <a:off x="9001629" y="1880783"/>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7" name="矩形 46"/>
              <p:cNvSpPr/>
              <p:nvPr/>
            </p:nvSpPr>
            <p:spPr>
              <a:xfrm rot="21317301">
                <a:off x="9167267" y="1664990"/>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8" name="矩形 47"/>
              <p:cNvSpPr/>
              <p:nvPr/>
            </p:nvSpPr>
            <p:spPr>
              <a:xfrm rot="21317301">
                <a:off x="8447028" y="2118481"/>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9" name="矩形 48"/>
              <p:cNvSpPr/>
              <p:nvPr/>
            </p:nvSpPr>
            <p:spPr>
              <a:xfrm rot="21317301">
                <a:off x="8825267" y="2071680"/>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50" name="矩形 49"/>
              <p:cNvSpPr/>
              <p:nvPr/>
            </p:nvSpPr>
            <p:spPr>
              <a:xfrm rot="21317301">
                <a:off x="9188068" y="2064165"/>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grpSp>
      </p:grpSp>
      <p:pic>
        <p:nvPicPr>
          <p:cNvPr id="51" name="图片 50"/>
          <p:cNvPicPr>
            <a:picLocks noChangeAspect="1"/>
          </p:cNvPicPr>
          <p:nvPr/>
        </p:nvPicPr>
        <p:blipFill>
          <a:blip r:embed="rId2" cstate="screen">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11500"/>
                    </a14:imgEffect>
                    <a14:imgEffect>
                      <a14:saturation sat="0"/>
                    </a14:imgEffect>
                  </a14:imgLayer>
                </a14:imgProps>
              </a:ext>
              <a:ext uri="{28A0092B-C50C-407E-A947-70E740481C1C}">
                <a14:useLocalDpi xmlns:a14="http://schemas.microsoft.com/office/drawing/2010/main"/>
              </a:ext>
            </a:extLst>
          </a:blip>
          <a:stretch>
            <a:fillRect/>
          </a:stretch>
        </p:blipFill>
        <p:spPr>
          <a:xfrm rot="21266528">
            <a:off x="1504682" y="4091959"/>
            <a:ext cx="808374" cy="730939"/>
          </a:xfrm>
          <a:prstGeom prst="rect">
            <a:avLst/>
          </a:prstGeom>
          <a:noFill/>
        </p:spPr>
      </p:pic>
      <p:sp>
        <p:nvSpPr>
          <p:cNvPr id="53" name="矩形 52">
            <a:extLst>
              <a:ext uri="{FF2B5EF4-FFF2-40B4-BE49-F238E27FC236}">
                <a16:creationId xmlns:a16="http://schemas.microsoft.com/office/drawing/2014/main" id="{FFBA0611-5044-4ECB-9428-A456DF852D76}"/>
              </a:ext>
            </a:extLst>
          </p:cNvPr>
          <p:cNvSpPr/>
          <p:nvPr/>
        </p:nvSpPr>
        <p:spPr>
          <a:xfrm>
            <a:off x="297878" y="1153169"/>
            <a:ext cx="5127295" cy="2795924"/>
          </a:xfrm>
          <a:prstGeom prst="rect">
            <a:avLst/>
          </a:prstGeom>
        </p:spPr>
        <p:txBody>
          <a:bodyPr wrap="square">
            <a:noAutofit/>
          </a:bodyPr>
          <a:lstStyle/>
          <a:p>
            <a:pPr marL="0" marR="0" lvl="0" indent="0" algn="l" defTabSz="914400" rtl="0" eaLnBrk="1" fontAlgn="base" latinLnBrk="0" hangingPunct="1">
              <a:lnSpc>
                <a:spcPct val="2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数字 </a:t>
            </a: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vs.</a:t>
            </a:r>
            <a:r>
              <a:rPr kumimoji="0" lang="en-US" altLang="zh-CN" sz="2400" b="1" i="0" u="none" strike="noStrike" kern="1200" cap="none" spc="0" normalizeH="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zh-CN" altLang="en-US" sz="2400" b="1" i="0" u="none" strike="noStrike" kern="1200" cap="none" spc="0" normalizeH="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字符串</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16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400" b="1" noProof="0" dirty="0">
                <a:latin typeface="微软雅黑" panose="020B0503020204020204" pitchFamily="34" charset="-122"/>
                <a:ea typeface="微软雅黑" panose="020B0503020204020204" pitchFamily="34" charset="-122"/>
                <a:cs typeface="Arial" charset="0"/>
              </a:rPr>
              <a:t>理解并使用数字类型</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16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400" b="1" dirty="0">
                <a:latin typeface="微软雅黑" panose="020B0503020204020204" pitchFamily="34" charset="-122"/>
                <a:ea typeface="微软雅黑" panose="020B0503020204020204" pitchFamily="34" charset="-122"/>
                <a:cs typeface="Arial" charset="0"/>
              </a:rPr>
              <a:t>理解并使用字符串</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16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400" b="1" dirty="0">
                <a:latin typeface="微软雅黑" panose="020B0503020204020204" pitchFamily="34" charset="-122"/>
                <a:ea typeface="微软雅黑" panose="020B0503020204020204" pitchFamily="34" charset="-122"/>
                <a:cs typeface="Arial" charset="0"/>
              </a:rPr>
              <a:t>使用</a:t>
            </a:r>
            <a:r>
              <a:rPr lang="en-US" altLang="zh-CN" sz="2400" b="1" dirty="0">
                <a:latin typeface="微软雅黑" panose="020B0503020204020204" pitchFamily="34" charset="-122"/>
                <a:ea typeface="微软雅黑" panose="020B0503020204020204" pitchFamily="34" charset="-122"/>
                <a:cs typeface="Arial" charset="0"/>
              </a:rPr>
              <a:t>date</a:t>
            </a:r>
            <a:r>
              <a:rPr lang="en-US" altLang="zh-CN" sz="2400" b="1" noProof="0" dirty="0">
                <a:latin typeface="微软雅黑" panose="020B0503020204020204" pitchFamily="34" charset="-122"/>
                <a:ea typeface="微软雅黑" panose="020B0503020204020204" pitchFamily="34" charset="-122"/>
                <a:cs typeface="Arial" charset="0"/>
              </a:rPr>
              <a:t>time</a:t>
            </a:r>
            <a:r>
              <a:rPr lang="zh-CN" altLang="en-US" sz="2400" b="1" dirty="0">
                <a:latin typeface="微软雅黑" panose="020B0503020204020204" pitchFamily="34" charset="-122"/>
                <a:ea typeface="微软雅黑" panose="020B0503020204020204" pitchFamily="34" charset="-122"/>
                <a:cs typeface="Arial" charset="0"/>
              </a:rPr>
              <a:t>模块获取系统时间</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54" name="矩形 53">
            <a:extLst>
              <a:ext uri="{FF2B5EF4-FFF2-40B4-BE49-F238E27FC236}">
                <a16:creationId xmlns:a16="http://schemas.microsoft.com/office/drawing/2014/main" id="{573085BD-72F8-4D20-AFAD-F9F09B03F589}"/>
              </a:ext>
            </a:extLst>
          </p:cNvPr>
          <p:cNvSpPr/>
          <p:nvPr/>
        </p:nvSpPr>
        <p:spPr>
          <a:xfrm>
            <a:off x="251520" y="388461"/>
            <a:ext cx="8682446" cy="581057"/>
          </a:xfrm>
          <a:prstGeom prst="rect">
            <a:avLst/>
          </a:prstGeom>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第</a:t>
            </a:r>
            <a:r>
              <a:rPr lang="en-US" altLang="zh-CN" sz="2400" b="1" dirty="0">
                <a:solidFill>
                  <a:srgbClr val="0070C0"/>
                </a:solidFill>
                <a:latin typeface="微软雅黑" panose="020B0503020204020204" pitchFamily="34" charset="-122"/>
                <a:ea typeface="微软雅黑" panose="020B0503020204020204" pitchFamily="34" charset="-122"/>
                <a:cs typeface="Arial" charset="0"/>
              </a:rPr>
              <a:t>4-5</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周  基本数据类型</a:t>
            </a:r>
          </a:p>
        </p:txBody>
      </p:sp>
      <p:sp>
        <p:nvSpPr>
          <p:cNvPr id="24" name="矩形 23"/>
          <p:cNvSpPr/>
          <p:nvPr/>
        </p:nvSpPr>
        <p:spPr>
          <a:xfrm>
            <a:off x="2833287" y="4018359"/>
            <a:ext cx="3518912" cy="400110"/>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D98431"/>
                </a:solidFill>
                <a:effectLst/>
                <a:uLnTx/>
                <a:uFillTx/>
                <a:latin typeface="微软雅黑" panose="020B0503020204020204" pitchFamily="34" charset="-122"/>
                <a:ea typeface="微软雅黑" panose="020B0503020204020204" pitchFamily="34" charset="-122"/>
                <a:cs typeface="Arial" charset="0"/>
                <a:sym typeface="Gill Sans" charset="0"/>
              </a:rPr>
              <a:t>第</a:t>
            </a:r>
            <a:r>
              <a:rPr lang="zh-CN" altLang="en-US" sz="2000" b="1" dirty="0">
                <a:solidFill>
                  <a:srgbClr val="D98431"/>
                </a:solidFill>
                <a:latin typeface="微软雅黑" panose="020B0503020204020204" pitchFamily="34" charset="-122"/>
                <a:ea typeface="微软雅黑" panose="020B0503020204020204" pitchFamily="34" charset="-122"/>
                <a:cs typeface="Arial" charset="0"/>
              </a:rPr>
              <a:t>三</a:t>
            </a:r>
            <a:r>
              <a:rPr kumimoji="0" lang="zh-CN" altLang="en-US" sz="2000" b="1" i="0" u="none" strike="noStrike" kern="1200" cap="none" spc="0" normalizeH="0" baseline="0" noProof="0" dirty="0">
                <a:ln>
                  <a:noFill/>
                </a:ln>
                <a:solidFill>
                  <a:srgbClr val="D98431"/>
                </a:solidFill>
                <a:effectLst/>
                <a:uLnTx/>
                <a:uFillTx/>
                <a:latin typeface="微软雅黑" panose="020B0503020204020204" pitchFamily="34" charset="-122"/>
                <a:ea typeface="微软雅黑" panose="020B0503020204020204" pitchFamily="34" charset="-122"/>
                <a:cs typeface="Arial" charset="0"/>
                <a:sym typeface="Gill Sans" charset="0"/>
              </a:rPr>
              <a:t>周学会使用数字和字符串</a:t>
            </a:r>
            <a:endParaRPr kumimoji="0" lang="zh-CN" altLang="en-US" sz="2000" b="0" i="0" u="none" strike="noStrike" kern="1200" cap="none" spc="0" normalizeH="0" baseline="0" noProof="0" dirty="0">
              <a:ln>
                <a:noFill/>
              </a:ln>
              <a:solidFill>
                <a:srgbClr val="D98431"/>
              </a:solidFill>
              <a:effectLst/>
              <a:uLnTx/>
              <a:uFillTx/>
              <a:latin typeface="Gill Sans" charset="0"/>
              <a:sym typeface="Gill Sans" charset="0"/>
            </a:endParaRPr>
          </a:p>
        </p:txBody>
      </p:sp>
      <p:sp>
        <p:nvSpPr>
          <p:cNvPr id="25" name="矩形 24"/>
          <p:cNvSpPr/>
          <p:nvPr/>
        </p:nvSpPr>
        <p:spPr>
          <a:xfrm>
            <a:off x="6343640" y="4575858"/>
            <a:ext cx="2492990" cy="400110"/>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好好学习、天天向上</a:t>
            </a:r>
            <a:endParaRPr kumimoji="0" lang="zh-CN" altLang="en-US" sz="2000" b="0" i="0" u="none" strike="noStrike" kern="1200" cap="none" spc="0" normalizeH="0" baseline="0" noProof="0" dirty="0">
              <a:ln>
                <a:noFill/>
              </a:ln>
              <a:solidFill>
                <a:srgbClr val="000000"/>
              </a:solidFill>
              <a:effectLst/>
              <a:uLnTx/>
              <a:uFillTx/>
              <a:latin typeface="Gill Sans" charset="0"/>
              <a:sym typeface="Gill Sans" charset="0"/>
            </a:endParaRPr>
          </a:p>
        </p:txBody>
      </p:sp>
      <p:sp>
        <p:nvSpPr>
          <p:cNvPr id="4" name="矩形 3"/>
          <p:cNvSpPr/>
          <p:nvPr/>
        </p:nvSpPr>
        <p:spPr>
          <a:xfrm>
            <a:off x="5176716" y="487156"/>
            <a:ext cx="3097955" cy="1126462"/>
          </a:xfrm>
          <a:prstGeom prst="rect">
            <a:avLst/>
          </a:prstGeom>
        </p:spPr>
        <p:txBody>
          <a:bodyPr wrap="square">
            <a:spAutoFit/>
          </a:bodyPr>
          <a:lstStyle/>
          <a:p>
            <a:pPr algn="just">
              <a:lnSpc>
                <a:spcPct val="120000"/>
              </a:lnSpc>
              <a:spcAft>
                <a:spcPts val="0"/>
              </a:spcAft>
            </a:pPr>
            <a:r>
              <a:rPr lang="en-US" altLang="zh-CN" sz="2800" kern="100" dirty="0">
                <a:latin typeface="Britannic Bold" panose="020B0903060703020204" pitchFamily="34" charset="0"/>
                <a:ea typeface="等线" panose="02010600030101010101" pitchFamily="2" charset="-122"/>
                <a:cs typeface="Times New Roman" panose="02020603050405020304" pitchFamily="18" charset="0"/>
              </a:rPr>
              <a:t>1.01</a:t>
            </a:r>
            <a:r>
              <a:rPr lang="en-US" altLang="zh-CN" sz="2800" kern="100" baseline="30000" dirty="0">
                <a:latin typeface="Britannic Bold" panose="020B0903060703020204" pitchFamily="34" charset="0"/>
                <a:ea typeface="等线" panose="02010600030101010101" pitchFamily="2" charset="-122"/>
                <a:cs typeface="Times New Roman" panose="02020603050405020304" pitchFamily="18" charset="0"/>
              </a:rPr>
              <a:t>365</a:t>
            </a:r>
            <a:r>
              <a:rPr lang="en-US" altLang="zh-CN" sz="2800" kern="100" dirty="0">
                <a:latin typeface="Britannic Bold" panose="020B0903060703020204" pitchFamily="34" charset="0"/>
                <a:ea typeface="等线" panose="02010600030101010101" pitchFamily="2" charset="-122"/>
                <a:cs typeface="Times New Roman" panose="02020603050405020304" pitchFamily="18" charset="0"/>
              </a:rPr>
              <a:t> = 37.78</a:t>
            </a:r>
            <a:endParaRPr lang="zh-CN" altLang="zh-CN" sz="9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20000"/>
              </a:lnSpc>
              <a:spcAft>
                <a:spcPts val="0"/>
              </a:spcAft>
            </a:pPr>
            <a:r>
              <a:rPr lang="en-US" altLang="zh-CN" sz="2800" kern="100" dirty="0">
                <a:latin typeface="Britannic Bold" panose="020B0903060703020204" pitchFamily="34" charset="0"/>
                <a:ea typeface="等线" panose="02010600030101010101" pitchFamily="2" charset="-122"/>
                <a:cs typeface="Times New Roman" panose="02020603050405020304" pitchFamily="18" charset="0"/>
              </a:rPr>
              <a:t>0.99</a:t>
            </a:r>
            <a:r>
              <a:rPr lang="en-US" altLang="zh-CN" sz="2800" kern="100" baseline="30000" dirty="0">
                <a:latin typeface="Britannic Bold" panose="020B0903060703020204" pitchFamily="34" charset="0"/>
                <a:ea typeface="等线" panose="02010600030101010101" pitchFamily="2" charset="-122"/>
                <a:cs typeface="Times New Roman" panose="02020603050405020304" pitchFamily="18" charset="0"/>
              </a:rPr>
              <a:t>365</a:t>
            </a:r>
            <a:r>
              <a:rPr lang="en-US" altLang="zh-CN" sz="2800" kern="100" dirty="0">
                <a:latin typeface="Britannic Bold" panose="020B0903060703020204" pitchFamily="34" charset="0"/>
                <a:ea typeface="等线" panose="02010600030101010101" pitchFamily="2" charset="-122"/>
                <a:cs typeface="Times New Roman" panose="02020603050405020304" pitchFamily="18" charset="0"/>
              </a:rPr>
              <a:t> = 0.03</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4"/>
          <p:cNvSpPr/>
          <p:nvPr/>
        </p:nvSpPr>
        <p:spPr>
          <a:xfrm>
            <a:off x="4919052" y="1956990"/>
            <a:ext cx="4103081" cy="1338828"/>
          </a:xfrm>
          <a:prstGeom prst="rect">
            <a:avLst/>
          </a:prstGeom>
        </p:spPr>
        <p:txBody>
          <a:bodyPr wrap="square">
            <a:spAutoFit/>
          </a:bodyPr>
          <a:lstStyle/>
          <a:p>
            <a:pPr algn="l">
              <a:lnSpc>
                <a:spcPct val="150000"/>
              </a:lnSpc>
            </a:pPr>
            <a:r>
              <a:rPr lang="zh-CN" altLang="en-US" sz="1800" dirty="0">
                <a:latin typeface="Consolas" panose="020B0609020204030204" pitchFamily="49" charset="0"/>
              </a:rPr>
              <a:t>-----------执行开始----------</a:t>
            </a:r>
          </a:p>
          <a:p>
            <a:pPr algn="l">
              <a:lnSpc>
                <a:spcPct val="150000"/>
              </a:lnSpc>
            </a:pPr>
            <a:r>
              <a:rPr lang="en-US" altLang="zh-CN" sz="1800" dirty="0">
                <a:latin typeface="Consolas" panose="020B0609020204030204" pitchFamily="49" charset="0"/>
              </a:rPr>
              <a:t>35</a:t>
            </a:r>
            <a:r>
              <a:rPr lang="zh-CN" altLang="en-US" sz="1800" dirty="0">
                <a:latin typeface="Consolas" panose="020B0609020204030204" pitchFamily="49" charset="0"/>
              </a:rPr>
              <a:t>%[************-&gt;]</a:t>
            </a:r>
            <a:r>
              <a:rPr lang="en-US" altLang="zh-CN" sz="1800" dirty="0">
                <a:latin typeface="Consolas" panose="020B0609020204030204" pitchFamily="49" charset="0"/>
              </a:rPr>
              <a:t>12</a:t>
            </a:r>
            <a:r>
              <a:rPr lang="zh-CN" altLang="en-US" sz="1800" dirty="0">
                <a:latin typeface="Consolas" panose="020B0609020204030204" pitchFamily="49" charset="0"/>
              </a:rPr>
              <a:t>.03s</a:t>
            </a:r>
          </a:p>
          <a:p>
            <a:pPr algn="l">
              <a:lnSpc>
                <a:spcPct val="150000"/>
              </a:lnSpc>
            </a:pPr>
            <a:r>
              <a:rPr lang="zh-CN" altLang="en-US" sz="1800" dirty="0">
                <a:latin typeface="Consolas" panose="020B0609020204030204" pitchFamily="49" charset="0"/>
              </a:rPr>
              <a:t>-----------执行结束----------</a:t>
            </a:r>
          </a:p>
        </p:txBody>
      </p:sp>
      <p:sp>
        <p:nvSpPr>
          <p:cNvPr id="6" name="矩形 5"/>
          <p:cNvSpPr/>
          <p:nvPr/>
        </p:nvSpPr>
        <p:spPr>
          <a:xfrm>
            <a:off x="7196493" y="1588808"/>
            <a:ext cx="1441420" cy="307777"/>
          </a:xfrm>
          <a:prstGeom prst="rect">
            <a:avLst/>
          </a:prstGeom>
        </p:spPr>
        <p:txBody>
          <a:bodyPr wrap="none">
            <a:spAutoFit/>
          </a:bodyPr>
          <a:lstStyle/>
          <a:p>
            <a:r>
              <a:rPr lang="zh-CN" altLang="en-US" sz="1400" b="1" dirty="0">
                <a:solidFill>
                  <a:srgbClr val="0070C0"/>
                </a:solidFill>
                <a:latin typeface="微软雅黑" panose="020B0503020204020204" pitchFamily="34" charset="-122"/>
                <a:ea typeface="微软雅黑" panose="020B0503020204020204" pitchFamily="34" charset="-122"/>
                <a:cs typeface="Arial" charset="0"/>
              </a:rPr>
              <a:t>天天向上的力量</a:t>
            </a:r>
            <a:endParaRPr lang="zh-CN" altLang="en-US" sz="1400" dirty="0">
              <a:solidFill>
                <a:srgbClr val="0070C0"/>
              </a:solidFill>
            </a:endParaRPr>
          </a:p>
        </p:txBody>
      </p:sp>
      <p:sp>
        <p:nvSpPr>
          <p:cNvPr id="29" name="矩形 28"/>
          <p:cNvSpPr/>
          <p:nvPr/>
        </p:nvSpPr>
        <p:spPr>
          <a:xfrm>
            <a:off x="7563523" y="3169378"/>
            <a:ext cx="1082348" cy="307777"/>
          </a:xfrm>
          <a:prstGeom prst="rect">
            <a:avLst/>
          </a:prstGeom>
        </p:spPr>
        <p:txBody>
          <a:bodyPr wrap="none">
            <a:spAutoFit/>
          </a:bodyPr>
          <a:lstStyle/>
          <a:p>
            <a:r>
              <a:rPr lang="zh-CN" altLang="en-US" sz="1400" b="1" dirty="0">
                <a:solidFill>
                  <a:srgbClr val="0070C0"/>
                </a:solidFill>
                <a:latin typeface="微软雅黑" panose="020B0503020204020204" pitchFamily="34" charset="-122"/>
                <a:ea typeface="微软雅黑" panose="020B0503020204020204" pitchFamily="34" charset="-122"/>
                <a:cs typeface="Arial" charset="0"/>
              </a:rPr>
              <a:t>文本进度条</a:t>
            </a:r>
            <a:endParaRPr lang="zh-CN" altLang="en-US" sz="1400" dirty="0">
              <a:solidFill>
                <a:srgbClr val="0070C0"/>
              </a:solidFill>
            </a:endParaRPr>
          </a:p>
        </p:txBody>
      </p:sp>
    </p:spTree>
    <p:extLst>
      <p:ext uri="{BB962C8B-B14F-4D97-AF65-F5344CB8AC3E}">
        <p14:creationId xmlns:p14="http://schemas.microsoft.com/office/powerpoint/2010/main" val="1515559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cxnSp>
        <p:nvCxnSpPr>
          <p:cNvPr id="34" name="直接连接符 33"/>
          <p:cNvCxnSpPr>
            <a:cxnSpLocks noChangeAspect="1"/>
          </p:cNvCxnSpPr>
          <p:nvPr/>
        </p:nvCxnSpPr>
        <p:spPr>
          <a:xfrm rot="60000" flipV="1">
            <a:off x="179512" y="4111170"/>
            <a:ext cx="8641188" cy="960112"/>
          </a:xfrm>
          <a:prstGeom prst="line">
            <a:avLst/>
          </a:prstGeom>
          <a:ln w="34925">
            <a:solidFill>
              <a:srgbClr val="0070C0"/>
            </a:solidFill>
          </a:ln>
        </p:spPr>
        <p:style>
          <a:lnRef idx="1">
            <a:schemeClr val="dk1"/>
          </a:lnRef>
          <a:fillRef idx="0">
            <a:schemeClr val="dk1"/>
          </a:fillRef>
          <a:effectRef idx="0">
            <a:schemeClr val="dk1"/>
          </a:effectRef>
          <a:fontRef idx="minor">
            <a:schemeClr val="tx1"/>
          </a:fontRef>
        </p:style>
      </p:cxnSp>
      <p:grpSp>
        <p:nvGrpSpPr>
          <p:cNvPr id="35" name="组合 34"/>
          <p:cNvGrpSpPr>
            <a:grpSpLocks noChangeAspect="1"/>
          </p:cNvGrpSpPr>
          <p:nvPr/>
        </p:nvGrpSpPr>
        <p:grpSpPr>
          <a:xfrm rot="177950">
            <a:off x="8478506" y="3521313"/>
            <a:ext cx="538686" cy="712625"/>
            <a:chOff x="8184848" y="1528278"/>
            <a:chExt cx="915709" cy="1404112"/>
          </a:xfrm>
        </p:grpSpPr>
        <p:cxnSp>
          <p:nvCxnSpPr>
            <p:cNvPr id="36" name="直接连接符 35"/>
            <p:cNvCxnSpPr/>
            <p:nvPr/>
          </p:nvCxnSpPr>
          <p:spPr>
            <a:xfrm>
              <a:off x="8184848" y="1560745"/>
              <a:ext cx="92049" cy="137164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8202190" y="1528278"/>
              <a:ext cx="898367" cy="536213"/>
              <a:chOff x="8204763" y="1483692"/>
              <a:chExt cx="1164045" cy="817288"/>
            </a:xfrm>
          </p:grpSpPr>
          <p:sp>
            <p:nvSpPr>
              <p:cNvPr id="38" name="矩形 37"/>
              <p:cNvSpPr/>
              <p:nvPr/>
            </p:nvSpPr>
            <p:spPr>
              <a:xfrm rot="21347158">
                <a:off x="8205453" y="1508413"/>
                <a:ext cx="1156902" cy="792567"/>
              </a:xfrm>
              <a:prstGeom prst="rect">
                <a:avLst/>
              </a:prstGeom>
              <a:noFill/>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Gill Sans"/>
                  <a:sym typeface="Gill Sans" charset="0"/>
                </a:endParaRPr>
              </a:p>
            </p:txBody>
          </p:sp>
          <p:sp>
            <p:nvSpPr>
              <p:cNvPr id="39" name="矩形 38"/>
              <p:cNvSpPr/>
              <p:nvPr/>
            </p:nvSpPr>
            <p:spPr>
              <a:xfrm rot="21317301">
                <a:off x="8204763" y="1558415"/>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0" name="矩形 39"/>
              <p:cNvSpPr/>
              <p:nvPr/>
            </p:nvSpPr>
            <p:spPr>
              <a:xfrm rot="21317301">
                <a:off x="8598077" y="1515594"/>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1" name="矩形 40"/>
              <p:cNvSpPr/>
              <p:nvPr/>
            </p:nvSpPr>
            <p:spPr>
              <a:xfrm rot="21317301">
                <a:off x="8965920" y="1483692"/>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2" name="矩形 41"/>
              <p:cNvSpPr/>
              <p:nvPr/>
            </p:nvSpPr>
            <p:spPr>
              <a:xfrm rot="21317301">
                <a:off x="8414168" y="1715662"/>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3" name="矩形 42"/>
              <p:cNvSpPr/>
              <p:nvPr/>
            </p:nvSpPr>
            <p:spPr>
              <a:xfrm rot="21317301">
                <a:off x="8797829" y="1684870"/>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4" name="矩形 43"/>
              <p:cNvSpPr/>
              <p:nvPr/>
            </p:nvSpPr>
            <p:spPr>
              <a:xfrm rot="21317301">
                <a:off x="8246506" y="1934707"/>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5" name="矩形 44"/>
              <p:cNvSpPr/>
              <p:nvPr/>
            </p:nvSpPr>
            <p:spPr>
              <a:xfrm rot="21317301">
                <a:off x="8618241" y="1904610"/>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6" name="矩形 45"/>
              <p:cNvSpPr/>
              <p:nvPr/>
            </p:nvSpPr>
            <p:spPr>
              <a:xfrm rot="21317301">
                <a:off x="9001629" y="1880783"/>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7" name="矩形 46"/>
              <p:cNvSpPr/>
              <p:nvPr/>
            </p:nvSpPr>
            <p:spPr>
              <a:xfrm rot="21317301">
                <a:off x="9167267" y="1664990"/>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8" name="矩形 47"/>
              <p:cNvSpPr/>
              <p:nvPr/>
            </p:nvSpPr>
            <p:spPr>
              <a:xfrm rot="21317301">
                <a:off x="8447028" y="2118481"/>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9" name="矩形 48"/>
              <p:cNvSpPr/>
              <p:nvPr/>
            </p:nvSpPr>
            <p:spPr>
              <a:xfrm rot="21317301">
                <a:off x="8825267" y="2071680"/>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50" name="矩形 49"/>
              <p:cNvSpPr/>
              <p:nvPr/>
            </p:nvSpPr>
            <p:spPr>
              <a:xfrm rot="21317301">
                <a:off x="9188068" y="2064165"/>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grpSp>
      </p:grpSp>
      <p:pic>
        <p:nvPicPr>
          <p:cNvPr id="51" name="图片 50"/>
          <p:cNvPicPr>
            <a:picLocks noChangeAspect="1"/>
          </p:cNvPicPr>
          <p:nvPr/>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rot="21266528">
            <a:off x="2641032" y="4007547"/>
            <a:ext cx="808374" cy="730939"/>
          </a:xfrm>
          <a:prstGeom prst="rect">
            <a:avLst/>
          </a:prstGeom>
          <a:noFill/>
        </p:spPr>
      </p:pic>
      <p:sp>
        <p:nvSpPr>
          <p:cNvPr id="53" name="矩形 52">
            <a:extLst>
              <a:ext uri="{FF2B5EF4-FFF2-40B4-BE49-F238E27FC236}">
                <a16:creationId xmlns:a16="http://schemas.microsoft.com/office/drawing/2014/main" id="{FFBA0611-5044-4ECB-9428-A456DF852D76}"/>
              </a:ext>
            </a:extLst>
          </p:cNvPr>
          <p:cNvSpPr/>
          <p:nvPr/>
        </p:nvSpPr>
        <p:spPr>
          <a:xfrm>
            <a:off x="467544" y="1071856"/>
            <a:ext cx="4366755" cy="2795924"/>
          </a:xfrm>
          <a:prstGeom prst="rect">
            <a:avLst/>
          </a:prstGeom>
        </p:spPr>
        <p:txBody>
          <a:bodyPr wrap="square">
            <a:noAutofit/>
          </a:bodyPr>
          <a:lstStyle/>
          <a:p>
            <a:pPr marL="0" marR="0" lvl="0" indent="0" algn="l" defTabSz="914400" rtl="0" eaLnBrk="1" fontAlgn="base" latinLnBrk="0" hangingPunct="1">
              <a:lnSpc>
                <a:spcPct val="200000"/>
              </a:lnSpc>
              <a:spcBef>
                <a:spcPct val="0"/>
              </a:spcBef>
              <a:spcAft>
                <a:spcPct val="0"/>
              </a:spcAft>
              <a:buClrTx/>
              <a:buSzTx/>
              <a:buFontTx/>
              <a:buNone/>
              <a:tabLst/>
              <a:defRPr/>
            </a:pPr>
            <a:r>
              <a:rPr lang="zh-CN" altLang="en-US" sz="2400" b="1" dirty="0">
                <a:latin typeface="微软雅黑" panose="020B0503020204020204" pitchFamily="34" charset="-122"/>
                <a:ea typeface="微软雅黑" panose="020B0503020204020204" pitchFamily="34" charset="-122"/>
                <a:cs typeface="Arial" charset="0"/>
              </a:rPr>
              <a:t>分支</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vs.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循环</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16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400" b="1" dirty="0">
                <a:latin typeface="微软雅黑" panose="020B0503020204020204" pitchFamily="34" charset="-122"/>
                <a:ea typeface="微软雅黑" panose="020B0503020204020204" pitchFamily="34" charset="-122"/>
                <a:cs typeface="Arial" charset="0"/>
              </a:rPr>
              <a:t>理解程序的分支结构</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16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理解程序的循环结构</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16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400" b="1" dirty="0">
                <a:latin typeface="微软雅黑" panose="020B0503020204020204" pitchFamily="34" charset="-122"/>
                <a:ea typeface="微软雅黑" panose="020B0503020204020204" pitchFamily="34" charset="-122"/>
                <a:cs typeface="Arial" charset="0"/>
              </a:rPr>
              <a:t>使用</a:t>
            </a:r>
            <a:r>
              <a:rPr lang="en-US" altLang="zh-CN" sz="2400" b="1" dirty="0">
                <a:latin typeface="微软雅黑" panose="020B0503020204020204" pitchFamily="34" charset="-122"/>
                <a:ea typeface="微软雅黑" panose="020B0503020204020204" pitchFamily="34" charset="-122"/>
                <a:cs typeface="Arial" charset="0"/>
              </a:rPr>
              <a:t>r</a:t>
            </a:r>
            <a:r>
              <a:rPr kumimoji="0" lang="en-US" altLang="zh-CN" sz="24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andom</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模块获得随机数</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54" name="矩形 53">
            <a:extLst>
              <a:ext uri="{FF2B5EF4-FFF2-40B4-BE49-F238E27FC236}">
                <a16:creationId xmlns:a16="http://schemas.microsoft.com/office/drawing/2014/main" id="{573085BD-72F8-4D20-AFAD-F9F09B03F589}"/>
              </a:ext>
            </a:extLst>
          </p:cNvPr>
          <p:cNvSpPr/>
          <p:nvPr/>
        </p:nvSpPr>
        <p:spPr>
          <a:xfrm>
            <a:off x="251520" y="388461"/>
            <a:ext cx="8682446" cy="581057"/>
          </a:xfrm>
          <a:prstGeom prst="rect">
            <a:avLst/>
          </a:prstGeom>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第</a:t>
            </a:r>
            <a:r>
              <a:rPr lang="en-US" altLang="zh-CN" sz="2400" b="1" dirty="0">
                <a:solidFill>
                  <a:srgbClr val="0070C0"/>
                </a:solidFill>
                <a:latin typeface="微软雅黑" panose="020B0503020204020204" pitchFamily="34" charset="-122"/>
                <a:ea typeface="微软雅黑" panose="020B0503020204020204" pitchFamily="34" charset="-122"/>
                <a:cs typeface="Arial" charset="0"/>
              </a:rPr>
              <a:t>6-7</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周  </a:t>
            </a: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程序的控制结构</a:t>
            </a:r>
            <a:endPar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24" name="矩形 23"/>
          <p:cNvSpPr/>
          <p:nvPr/>
        </p:nvSpPr>
        <p:spPr>
          <a:xfrm>
            <a:off x="3451001" y="3880951"/>
            <a:ext cx="4801314" cy="400110"/>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D98431"/>
                </a:solidFill>
                <a:effectLst/>
                <a:uLnTx/>
                <a:uFillTx/>
                <a:latin typeface="微软雅黑" panose="020B0503020204020204" pitchFamily="34" charset="-122"/>
                <a:ea typeface="微软雅黑" panose="020B0503020204020204" pitchFamily="34" charset="-122"/>
                <a:cs typeface="Arial" charset="0"/>
                <a:sym typeface="Gill Sans" charset="0"/>
              </a:rPr>
              <a:t>第</a:t>
            </a:r>
            <a:r>
              <a:rPr lang="zh-CN" altLang="en-US" sz="2000" b="1" noProof="0" dirty="0">
                <a:solidFill>
                  <a:srgbClr val="D98431"/>
                </a:solidFill>
                <a:latin typeface="微软雅黑" panose="020B0503020204020204" pitchFamily="34" charset="-122"/>
                <a:ea typeface="微软雅黑" panose="020B0503020204020204" pitchFamily="34" charset="-122"/>
                <a:cs typeface="Arial" charset="0"/>
              </a:rPr>
              <a:t>四</a:t>
            </a:r>
            <a:r>
              <a:rPr kumimoji="0" lang="zh-CN" altLang="en-US" sz="2000" b="1" i="0" u="none" strike="noStrike" kern="1200" cap="none" spc="0" normalizeH="0" baseline="0" noProof="0" dirty="0">
                <a:ln>
                  <a:noFill/>
                </a:ln>
                <a:solidFill>
                  <a:srgbClr val="D98431"/>
                </a:solidFill>
                <a:effectLst/>
                <a:uLnTx/>
                <a:uFillTx/>
                <a:latin typeface="微软雅黑" panose="020B0503020204020204" pitchFamily="34" charset="-122"/>
                <a:ea typeface="微软雅黑" panose="020B0503020204020204" pitchFamily="34" charset="-122"/>
                <a:cs typeface="Arial" charset="0"/>
                <a:sym typeface="Gill Sans" charset="0"/>
              </a:rPr>
              <a:t>周学会利用分支和循环控制程序运行</a:t>
            </a:r>
            <a:endParaRPr kumimoji="0" lang="zh-CN" altLang="en-US" sz="2000" b="0" i="0" u="none" strike="noStrike" kern="1200" cap="none" spc="0" normalizeH="0" baseline="0" noProof="0" dirty="0">
              <a:ln>
                <a:noFill/>
              </a:ln>
              <a:solidFill>
                <a:srgbClr val="D98431"/>
              </a:solidFill>
              <a:effectLst/>
              <a:uLnTx/>
              <a:uFillTx/>
              <a:latin typeface="Gill Sans" charset="0"/>
              <a:sym typeface="Gill Sans" charset="0"/>
            </a:endParaRPr>
          </a:p>
        </p:txBody>
      </p:sp>
      <p:sp>
        <p:nvSpPr>
          <p:cNvPr id="25" name="矩形 24"/>
          <p:cNvSpPr/>
          <p:nvPr/>
        </p:nvSpPr>
        <p:spPr>
          <a:xfrm>
            <a:off x="4283968" y="4664940"/>
            <a:ext cx="4860032" cy="369332"/>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1800" b="1" dirty="0">
                <a:latin typeface="微软雅黑" panose="020B0503020204020204" pitchFamily="34" charset="-122"/>
                <a:ea typeface="微软雅黑" panose="020B0503020204020204" pitchFamily="34" charset="-122"/>
                <a:cs typeface="Arial" charset="0"/>
              </a:rPr>
              <a:t>分数好去清华，差点儿去北理，这就是分支！</a:t>
            </a:r>
            <a:endParaRPr kumimoji="0" lang="zh-CN" altLang="en-US" sz="1800" b="0" i="0" u="none" strike="noStrike" kern="1200" cap="none" spc="0" normalizeH="0" baseline="0" noProof="0" dirty="0">
              <a:ln>
                <a:noFill/>
              </a:ln>
              <a:solidFill>
                <a:srgbClr val="000000"/>
              </a:solidFill>
              <a:effectLst/>
              <a:uLnTx/>
              <a:uFillTx/>
              <a:sym typeface="Gill Sans" charset="0"/>
            </a:endParaRPr>
          </a:p>
        </p:txBody>
      </p:sp>
      <p:sp>
        <p:nvSpPr>
          <p:cNvPr id="6" name="矩形 5"/>
          <p:cNvSpPr/>
          <p:nvPr/>
        </p:nvSpPr>
        <p:spPr>
          <a:xfrm>
            <a:off x="7621373" y="3077269"/>
            <a:ext cx="1261884" cy="30777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圆周率的计算</a:t>
            </a:r>
            <a:endParaRPr kumimoji="0" lang="zh-CN" altLang="en-US" sz="1400" b="0" i="0" u="none" strike="noStrike" kern="1200" cap="none" spc="0" normalizeH="0" baseline="0" noProof="0" dirty="0">
              <a:ln>
                <a:noFill/>
              </a:ln>
              <a:solidFill>
                <a:srgbClr val="0070C0"/>
              </a:solidFill>
              <a:effectLst/>
              <a:uLnTx/>
              <a:uFillTx/>
              <a:latin typeface="Gill Sans" charset="0"/>
              <a:sym typeface="Gill Sans" charset="0"/>
            </a:endParaRPr>
          </a:p>
        </p:txBody>
      </p:sp>
      <p:pic>
        <p:nvPicPr>
          <p:cNvPr id="28" name="图片 27">
            <a:extLst>
              <a:ext uri="{FF2B5EF4-FFF2-40B4-BE49-F238E27FC236}">
                <a16:creationId xmlns:a16="http://schemas.microsoft.com/office/drawing/2014/main" id="{DF6DCC46-6DE2-4FF2-9CB2-355C13220C7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281479" y="1456002"/>
            <a:ext cx="1560040" cy="1511100"/>
          </a:xfrm>
          <a:prstGeom prst="rect">
            <a:avLst/>
          </a:prstGeom>
        </p:spPr>
      </p:pic>
      <p:sp>
        <p:nvSpPr>
          <p:cNvPr id="30" name="文本框 29">
            <a:extLst>
              <a:ext uri="{FF2B5EF4-FFF2-40B4-BE49-F238E27FC236}">
                <a16:creationId xmlns:a16="http://schemas.microsoft.com/office/drawing/2014/main" id="{63E5B82F-ED05-4E60-B43A-4872BB8CA620}"/>
              </a:ext>
            </a:extLst>
          </p:cNvPr>
          <p:cNvSpPr txBox="1"/>
          <p:nvPr/>
        </p:nvSpPr>
        <p:spPr>
          <a:xfrm>
            <a:off x="7362998" y="1704219"/>
            <a:ext cx="1378528" cy="1107996"/>
          </a:xfrm>
          <a:prstGeom prst="rect">
            <a:avLst/>
          </a:prstGeom>
          <a:noFill/>
        </p:spPr>
        <p:txBody>
          <a:bodyPr wrap="square" rtlCol="0">
            <a:spAutoFit/>
          </a:bodyPr>
          <a:lstStyle/>
          <a:p>
            <a:r>
              <a:rPr lang="el-GR" altLang="zh-CN" sz="6600" b="1" dirty="0">
                <a:solidFill>
                  <a:srgbClr val="FF0000"/>
                </a:solidFill>
                <a:latin typeface="Palatino Linotype" panose="02040502050505030304" pitchFamily="18" charset="0"/>
              </a:rPr>
              <a:t>π</a:t>
            </a:r>
            <a:endParaRPr lang="zh-CN" altLang="en-US" sz="6600" b="1" dirty="0">
              <a:solidFill>
                <a:srgbClr val="FF0000"/>
              </a:solidFill>
              <a:latin typeface="Palatino Linotype" panose="02040502050505030304" pitchFamily="18" charset="0"/>
            </a:endParaRPr>
          </a:p>
        </p:txBody>
      </p:sp>
      <p:sp>
        <p:nvSpPr>
          <p:cNvPr id="29" name="矩形 28"/>
          <p:cNvSpPr/>
          <p:nvPr/>
        </p:nvSpPr>
        <p:spPr>
          <a:xfrm>
            <a:off x="5430709" y="2449117"/>
            <a:ext cx="1630575" cy="30777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身体质量指数</a:t>
            </a:r>
            <a:r>
              <a:rPr kumimoji="0" lang="en-US" altLang="zh-CN" sz="1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BMI</a:t>
            </a:r>
            <a:endParaRPr kumimoji="0" lang="zh-CN" altLang="en-US" sz="1400" b="0" i="0" u="none" strike="noStrike" kern="1200" cap="none" spc="0" normalizeH="0" baseline="0" noProof="0" dirty="0">
              <a:ln>
                <a:noFill/>
              </a:ln>
              <a:solidFill>
                <a:srgbClr val="0070C0"/>
              </a:solidFill>
              <a:effectLst/>
              <a:uLnTx/>
              <a:uFillTx/>
              <a:latin typeface="Gill Sans" charset="0"/>
              <a:sym typeface="Gill Sans" charset="0"/>
            </a:endParaRPr>
          </a:p>
        </p:txBody>
      </p:sp>
      <p:pic>
        <p:nvPicPr>
          <p:cNvPr id="2" name="图片 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05477" y="659432"/>
            <a:ext cx="3183555" cy="1634798"/>
          </a:xfrm>
          <a:prstGeom prst="rect">
            <a:avLst/>
          </a:prstGeom>
        </p:spPr>
      </p:pic>
    </p:spTree>
    <p:extLst>
      <p:ext uri="{BB962C8B-B14F-4D97-AF65-F5344CB8AC3E}">
        <p14:creationId xmlns:p14="http://schemas.microsoft.com/office/powerpoint/2010/main" val="558733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cxnSp>
        <p:nvCxnSpPr>
          <p:cNvPr id="34" name="直接连接符 33"/>
          <p:cNvCxnSpPr>
            <a:cxnSpLocks noChangeAspect="1"/>
          </p:cNvCxnSpPr>
          <p:nvPr/>
        </p:nvCxnSpPr>
        <p:spPr>
          <a:xfrm rot="60000" flipV="1">
            <a:off x="179512" y="4111170"/>
            <a:ext cx="8641188" cy="960112"/>
          </a:xfrm>
          <a:prstGeom prst="line">
            <a:avLst/>
          </a:prstGeom>
          <a:ln w="34925">
            <a:solidFill>
              <a:srgbClr val="0070C0"/>
            </a:solidFill>
          </a:ln>
        </p:spPr>
        <p:style>
          <a:lnRef idx="1">
            <a:schemeClr val="dk1"/>
          </a:lnRef>
          <a:fillRef idx="0">
            <a:schemeClr val="dk1"/>
          </a:fillRef>
          <a:effectRef idx="0">
            <a:schemeClr val="dk1"/>
          </a:effectRef>
          <a:fontRef idx="minor">
            <a:schemeClr val="tx1"/>
          </a:fontRef>
        </p:style>
      </p:cxnSp>
      <p:grpSp>
        <p:nvGrpSpPr>
          <p:cNvPr id="35" name="组合 34"/>
          <p:cNvGrpSpPr>
            <a:grpSpLocks noChangeAspect="1"/>
          </p:cNvGrpSpPr>
          <p:nvPr/>
        </p:nvGrpSpPr>
        <p:grpSpPr>
          <a:xfrm rot="177950">
            <a:off x="8478506" y="3521313"/>
            <a:ext cx="538686" cy="712625"/>
            <a:chOff x="8184848" y="1528278"/>
            <a:chExt cx="915709" cy="1404112"/>
          </a:xfrm>
        </p:grpSpPr>
        <p:cxnSp>
          <p:nvCxnSpPr>
            <p:cNvPr id="36" name="直接连接符 35"/>
            <p:cNvCxnSpPr/>
            <p:nvPr/>
          </p:nvCxnSpPr>
          <p:spPr>
            <a:xfrm>
              <a:off x="8184848" y="1560745"/>
              <a:ext cx="92049" cy="137164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8202190" y="1528278"/>
              <a:ext cx="898367" cy="536213"/>
              <a:chOff x="8204763" y="1483692"/>
              <a:chExt cx="1164045" cy="817288"/>
            </a:xfrm>
          </p:grpSpPr>
          <p:sp>
            <p:nvSpPr>
              <p:cNvPr id="38" name="矩形 37"/>
              <p:cNvSpPr/>
              <p:nvPr/>
            </p:nvSpPr>
            <p:spPr>
              <a:xfrm rot="21347158">
                <a:off x="8205453" y="1508413"/>
                <a:ext cx="1156902" cy="792567"/>
              </a:xfrm>
              <a:prstGeom prst="rect">
                <a:avLst/>
              </a:prstGeom>
              <a:noFill/>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Gill Sans"/>
                  <a:sym typeface="Gill Sans" charset="0"/>
                </a:endParaRPr>
              </a:p>
            </p:txBody>
          </p:sp>
          <p:sp>
            <p:nvSpPr>
              <p:cNvPr id="39" name="矩形 38"/>
              <p:cNvSpPr/>
              <p:nvPr/>
            </p:nvSpPr>
            <p:spPr>
              <a:xfrm rot="21317301">
                <a:off x="8204763" y="1558415"/>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0" name="矩形 39"/>
              <p:cNvSpPr/>
              <p:nvPr/>
            </p:nvSpPr>
            <p:spPr>
              <a:xfrm rot="21317301">
                <a:off x="8598077" y="1515594"/>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1" name="矩形 40"/>
              <p:cNvSpPr/>
              <p:nvPr/>
            </p:nvSpPr>
            <p:spPr>
              <a:xfrm rot="21317301">
                <a:off x="8965920" y="1483692"/>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2" name="矩形 41"/>
              <p:cNvSpPr/>
              <p:nvPr/>
            </p:nvSpPr>
            <p:spPr>
              <a:xfrm rot="21317301">
                <a:off x="8414168" y="1715662"/>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3" name="矩形 42"/>
              <p:cNvSpPr/>
              <p:nvPr/>
            </p:nvSpPr>
            <p:spPr>
              <a:xfrm rot="21317301">
                <a:off x="8797829" y="1684870"/>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4" name="矩形 43"/>
              <p:cNvSpPr/>
              <p:nvPr/>
            </p:nvSpPr>
            <p:spPr>
              <a:xfrm rot="21317301">
                <a:off x="8246506" y="1934707"/>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5" name="矩形 44"/>
              <p:cNvSpPr/>
              <p:nvPr/>
            </p:nvSpPr>
            <p:spPr>
              <a:xfrm rot="21317301">
                <a:off x="8618241" y="1904610"/>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6" name="矩形 45"/>
              <p:cNvSpPr/>
              <p:nvPr/>
            </p:nvSpPr>
            <p:spPr>
              <a:xfrm rot="21317301">
                <a:off x="9001629" y="1880783"/>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7" name="矩形 46"/>
              <p:cNvSpPr/>
              <p:nvPr/>
            </p:nvSpPr>
            <p:spPr>
              <a:xfrm rot="21317301">
                <a:off x="9167267" y="1664990"/>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8" name="矩形 47"/>
              <p:cNvSpPr/>
              <p:nvPr/>
            </p:nvSpPr>
            <p:spPr>
              <a:xfrm rot="21317301">
                <a:off x="8447028" y="2118481"/>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9" name="矩形 48"/>
              <p:cNvSpPr/>
              <p:nvPr/>
            </p:nvSpPr>
            <p:spPr>
              <a:xfrm rot="21317301">
                <a:off x="8825267" y="2071680"/>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50" name="矩形 49"/>
              <p:cNvSpPr/>
              <p:nvPr/>
            </p:nvSpPr>
            <p:spPr>
              <a:xfrm rot="21317301">
                <a:off x="9188068" y="2064165"/>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grpSp>
      </p:grpSp>
      <p:pic>
        <p:nvPicPr>
          <p:cNvPr id="51" name="图片 50"/>
          <p:cNvPicPr>
            <a:picLocks noChangeAspect="1"/>
          </p:cNvPicPr>
          <p:nvPr/>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rot="21266528">
            <a:off x="3759958" y="3896573"/>
            <a:ext cx="808374" cy="730939"/>
          </a:xfrm>
          <a:prstGeom prst="rect">
            <a:avLst/>
          </a:prstGeom>
          <a:noFill/>
        </p:spPr>
      </p:pic>
      <p:sp>
        <p:nvSpPr>
          <p:cNvPr id="53" name="矩形 52">
            <a:extLst>
              <a:ext uri="{FF2B5EF4-FFF2-40B4-BE49-F238E27FC236}">
                <a16:creationId xmlns:a16="http://schemas.microsoft.com/office/drawing/2014/main" id="{FFBA0611-5044-4ECB-9428-A456DF852D76}"/>
              </a:ext>
            </a:extLst>
          </p:cNvPr>
          <p:cNvSpPr/>
          <p:nvPr/>
        </p:nvSpPr>
        <p:spPr>
          <a:xfrm>
            <a:off x="433895" y="1067157"/>
            <a:ext cx="4786177" cy="2795924"/>
          </a:xfrm>
          <a:prstGeom prst="rect">
            <a:avLst/>
          </a:prstGeom>
        </p:spPr>
        <p:txBody>
          <a:bodyPr wrap="square">
            <a:noAutofit/>
          </a:bodyPr>
          <a:lstStyle/>
          <a:p>
            <a:pPr marL="0" marR="0" lvl="0" indent="0" algn="l" defTabSz="914400" rtl="0" eaLnBrk="1" fontAlgn="base" latinLnBrk="0" hangingPunct="1">
              <a:lnSpc>
                <a:spcPct val="200000"/>
              </a:lnSpc>
              <a:spcBef>
                <a:spcPct val="0"/>
              </a:spcBef>
              <a:spcAft>
                <a:spcPct val="0"/>
              </a:spcAft>
              <a:buClrTx/>
              <a:buSzTx/>
              <a:buFontTx/>
              <a:buNone/>
              <a:tabLst/>
              <a:defRPr/>
            </a:pPr>
            <a:r>
              <a:rPr lang="zh-CN" altLang="en-US" sz="2400" b="1" dirty="0">
                <a:latin typeface="微软雅黑" panose="020B0503020204020204" pitchFamily="34" charset="-122"/>
                <a:ea typeface="微软雅黑" panose="020B0503020204020204" pitchFamily="34" charset="-122"/>
                <a:cs typeface="Arial" charset="0"/>
              </a:rPr>
              <a:t>函数</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16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400" b="1" dirty="0">
                <a:latin typeface="微软雅黑" panose="020B0503020204020204" pitchFamily="34" charset="-122"/>
                <a:ea typeface="微软雅黑" panose="020B0503020204020204" pitchFamily="34" charset="-122"/>
                <a:cs typeface="Arial" charset="0"/>
              </a:rPr>
              <a:t>掌握</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函数的定义和使用</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16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400" b="1" noProof="0" dirty="0">
                <a:latin typeface="微软雅黑" panose="020B0503020204020204" pitchFamily="34" charset="-122"/>
                <a:ea typeface="微软雅黑" panose="020B0503020204020204" pitchFamily="34" charset="-122"/>
                <a:cs typeface="Arial" charset="0"/>
              </a:rPr>
              <a:t>理解函数和递归</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16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en-US" altLang="zh-CN" sz="2400" b="1" dirty="0" err="1">
                <a:latin typeface="微软雅黑" panose="020B0503020204020204" pitchFamily="34" charset="-122"/>
                <a:ea typeface="微软雅黑" panose="020B0503020204020204" pitchFamily="34" charset="-122"/>
                <a:cs typeface="Arial" charset="0"/>
              </a:rPr>
              <a:t>PyInstaller</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模块制作程序小包裹</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54" name="矩形 53">
            <a:extLst>
              <a:ext uri="{FF2B5EF4-FFF2-40B4-BE49-F238E27FC236}">
                <a16:creationId xmlns:a16="http://schemas.microsoft.com/office/drawing/2014/main" id="{573085BD-72F8-4D20-AFAD-F9F09B03F589}"/>
              </a:ext>
            </a:extLst>
          </p:cNvPr>
          <p:cNvSpPr/>
          <p:nvPr/>
        </p:nvSpPr>
        <p:spPr>
          <a:xfrm>
            <a:off x="251520" y="388461"/>
            <a:ext cx="8682446" cy="581057"/>
          </a:xfrm>
          <a:prstGeom prst="rect">
            <a:avLst/>
          </a:prstGeom>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第</a:t>
            </a:r>
            <a:r>
              <a:rPr lang="en-US" altLang="zh-CN" sz="2400" b="1" dirty="0">
                <a:solidFill>
                  <a:srgbClr val="0070C0"/>
                </a:solidFill>
                <a:latin typeface="微软雅黑" panose="020B0503020204020204" pitchFamily="34" charset="-122"/>
                <a:ea typeface="微软雅黑" panose="020B0503020204020204" pitchFamily="34" charset="-122"/>
                <a:cs typeface="Arial" charset="0"/>
              </a:rPr>
              <a:t>8-9</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周  函数和代码复用</a:t>
            </a:r>
          </a:p>
        </p:txBody>
      </p:sp>
      <p:sp>
        <p:nvSpPr>
          <p:cNvPr id="24" name="矩形 23"/>
          <p:cNvSpPr/>
          <p:nvPr/>
        </p:nvSpPr>
        <p:spPr>
          <a:xfrm>
            <a:off x="4484356" y="3855083"/>
            <a:ext cx="4031873" cy="400110"/>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D98431"/>
                </a:solidFill>
                <a:effectLst/>
                <a:uLnTx/>
                <a:uFillTx/>
                <a:latin typeface="微软雅黑" panose="020B0503020204020204" pitchFamily="34" charset="-122"/>
                <a:ea typeface="微软雅黑" panose="020B0503020204020204" pitchFamily="34" charset="-122"/>
                <a:cs typeface="Arial" charset="0"/>
                <a:sym typeface="Gill Sans" charset="0"/>
              </a:rPr>
              <a:t>第五周学会利用函数重复使用代码</a:t>
            </a:r>
            <a:endParaRPr kumimoji="0" lang="zh-CN" altLang="en-US" sz="2000" b="0" i="0" u="none" strike="noStrike" kern="1200" cap="none" spc="0" normalizeH="0" baseline="0" noProof="0" dirty="0">
              <a:ln>
                <a:noFill/>
              </a:ln>
              <a:solidFill>
                <a:srgbClr val="D98431"/>
              </a:solidFill>
              <a:effectLst/>
              <a:uLnTx/>
              <a:uFillTx/>
              <a:latin typeface="Gill Sans" charset="0"/>
              <a:sym typeface="Gill Sans" charset="0"/>
            </a:endParaRPr>
          </a:p>
        </p:txBody>
      </p:sp>
      <p:sp>
        <p:nvSpPr>
          <p:cNvPr id="25" name="矩形 24"/>
          <p:cNvSpPr/>
          <p:nvPr/>
        </p:nvSpPr>
        <p:spPr>
          <a:xfrm>
            <a:off x="4285109" y="4643244"/>
            <a:ext cx="4860032" cy="369332"/>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赛程过半，有趣好玩儿，很容易嘛</a:t>
            </a:r>
            <a:r>
              <a:rPr lang="zh-CN" altLang="en-US" sz="1800" b="1" dirty="0">
                <a:latin typeface="微软雅黑" panose="020B0503020204020204" pitchFamily="34" charset="-122"/>
                <a:ea typeface="微软雅黑" panose="020B0503020204020204" pitchFamily="34" charset="-122"/>
                <a:cs typeface="Arial" charset="0"/>
              </a:rPr>
              <a:t>！</a:t>
            </a:r>
            <a:endParaRPr kumimoji="0" lang="zh-CN" altLang="en-US" sz="1800" b="0" i="0" u="none" strike="noStrike" kern="1200" cap="none" spc="0" normalizeH="0" baseline="0" noProof="0" dirty="0">
              <a:ln>
                <a:noFill/>
              </a:ln>
              <a:solidFill>
                <a:srgbClr val="000000"/>
              </a:solidFill>
              <a:effectLst/>
              <a:uLnTx/>
              <a:uFillTx/>
              <a:latin typeface="Gill Sans" charset="0"/>
              <a:sym typeface="Gill Sans" charset="0"/>
            </a:endParaRPr>
          </a:p>
        </p:txBody>
      </p:sp>
      <p:sp>
        <p:nvSpPr>
          <p:cNvPr id="6" name="矩形 5"/>
          <p:cNvSpPr/>
          <p:nvPr/>
        </p:nvSpPr>
        <p:spPr>
          <a:xfrm>
            <a:off x="7471097" y="1486865"/>
            <a:ext cx="1441420" cy="30777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1400" b="1" dirty="0">
                <a:solidFill>
                  <a:srgbClr val="0070C0"/>
                </a:solidFill>
                <a:latin typeface="微软雅黑" panose="020B0503020204020204" pitchFamily="34" charset="-122"/>
                <a:ea typeface="微软雅黑" panose="020B0503020204020204" pitchFamily="34" charset="-122"/>
                <a:cs typeface="Arial" charset="0"/>
              </a:rPr>
              <a:t>七段数码管绘制</a:t>
            </a:r>
            <a:endParaRPr kumimoji="0" lang="zh-CN" altLang="en-US" sz="1400" b="0" i="0" u="none" strike="noStrike" kern="1200" cap="none" spc="0" normalizeH="0" baseline="0" noProof="0" dirty="0">
              <a:ln>
                <a:noFill/>
              </a:ln>
              <a:solidFill>
                <a:srgbClr val="0070C0"/>
              </a:solidFill>
              <a:effectLst/>
              <a:uLnTx/>
              <a:uFillTx/>
              <a:latin typeface="Gill Sans" charset="0"/>
              <a:sym typeface="Gill Sans" charset="0"/>
            </a:endParaRPr>
          </a:p>
        </p:txBody>
      </p:sp>
      <p:sp>
        <p:nvSpPr>
          <p:cNvPr id="52" name="矩形 51"/>
          <p:cNvSpPr/>
          <p:nvPr/>
        </p:nvSpPr>
        <p:spPr>
          <a:xfrm>
            <a:off x="7471097" y="2919223"/>
            <a:ext cx="1441420" cy="30777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1400" b="1" dirty="0">
                <a:solidFill>
                  <a:srgbClr val="0070C0"/>
                </a:solidFill>
                <a:latin typeface="微软雅黑" panose="020B0503020204020204" pitchFamily="34" charset="-122"/>
                <a:ea typeface="微软雅黑" panose="020B0503020204020204" pitchFamily="34" charset="-122"/>
                <a:cs typeface="Arial" charset="0"/>
              </a:rPr>
              <a:t>科赫雪花小包裹</a:t>
            </a:r>
            <a:endParaRPr kumimoji="0" lang="zh-CN" altLang="en-US" sz="1400" b="0" i="0" u="none" strike="noStrike" kern="1200" cap="none" spc="0" normalizeH="0" baseline="0" noProof="0" dirty="0">
              <a:ln>
                <a:noFill/>
              </a:ln>
              <a:solidFill>
                <a:srgbClr val="0070C0"/>
              </a:solidFill>
              <a:effectLst/>
              <a:uLnTx/>
              <a:uFillTx/>
              <a:latin typeface="Gill Sans" charset="0"/>
              <a:sym typeface="Gill Sans" charset="0"/>
            </a:endParaRPr>
          </a:p>
        </p:txBody>
      </p:sp>
      <p:pic>
        <p:nvPicPr>
          <p:cNvPr id="3" name="图片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4267" y="2558340"/>
            <a:ext cx="929522" cy="1039655"/>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16212" y="1623419"/>
            <a:ext cx="3685632" cy="1123047"/>
          </a:xfrm>
          <a:prstGeom prst="rect">
            <a:avLst/>
          </a:prstGeom>
        </p:spPr>
      </p:pic>
    </p:spTree>
    <p:extLst>
      <p:ext uri="{BB962C8B-B14F-4D97-AF65-F5344CB8AC3E}">
        <p14:creationId xmlns:p14="http://schemas.microsoft.com/office/powerpoint/2010/main" val="2450952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20" name="Freeform 14"/>
          <p:cNvSpPr>
            <a:spLocks/>
          </p:cNvSpPr>
          <p:nvPr/>
        </p:nvSpPr>
        <p:spPr bwMode="auto">
          <a:xfrm>
            <a:off x="4575842" y="3287228"/>
            <a:ext cx="0" cy="2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solidFill>
            <a:srgbClr val="F692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Gill Sans" charset="0"/>
              <a:sym typeface="Gill Sans" charset="0"/>
            </a:endParaRPr>
          </a:p>
        </p:txBody>
      </p:sp>
      <p:sp>
        <p:nvSpPr>
          <p:cNvPr id="21" name="Freeform 15"/>
          <p:cNvSpPr>
            <a:spLocks/>
          </p:cNvSpPr>
          <p:nvPr/>
        </p:nvSpPr>
        <p:spPr bwMode="auto">
          <a:xfrm>
            <a:off x="4575048" y="3287228"/>
            <a:ext cx="1588" cy="2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1" y="0"/>
                  <a:pt x="1" y="0"/>
                  <a:pt x="0" y="0"/>
                </a:cubicBezTo>
                <a:close/>
              </a:path>
            </a:pathLst>
          </a:custGeom>
          <a:solidFill>
            <a:srgbClr val="F692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Gill Sans" charset="0"/>
              <a:sym typeface="Gill Sans" charset="0"/>
            </a:endParaRPr>
          </a:p>
        </p:txBody>
      </p:sp>
      <p:sp>
        <p:nvSpPr>
          <p:cNvPr id="4" name="文本框 3">
            <a:extLst>
              <a:ext uri="{FF2B5EF4-FFF2-40B4-BE49-F238E27FC236}">
                <a16:creationId xmlns:a16="http://schemas.microsoft.com/office/drawing/2014/main" id="{B35CE773-2751-C1DF-D7B6-5774B71E6838}"/>
              </a:ext>
            </a:extLst>
          </p:cNvPr>
          <p:cNvSpPr txBox="1"/>
          <p:nvPr/>
        </p:nvSpPr>
        <p:spPr>
          <a:xfrm>
            <a:off x="539552" y="2492967"/>
            <a:ext cx="7776864" cy="1569660"/>
          </a:xfrm>
          <a:prstGeom prst="rect">
            <a:avLst/>
          </a:prstGeom>
          <a:noFill/>
        </p:spPr>
        <p:txBody>
          <a:bodyPr wrap="square">
            <a:spAutoFit/>
          </a:bodyPr>
          <a:lstStyle/>
          <a:p>
            <a:pPr algn="just"/>
            <a:r>
              <a:rPr lang="en-US" altLang="zh-CN" sz="2400" dirty="0">
                <a:latin typeface="黑体" panose="02010609060101010101" pitchFamily="49" charset="-122"/>
                <a:ea typeface="黑体" panose="02010609060101010101" pitchFamily="49" charset="-122"/>
              </a:rPr>
              <a:t>Python</a:t>
            </a:r>
            <a:r>
              <a:rPr lang="zh-CN" altLang="en-US" sz="2400" dirty="0">
                <a:latin typeface="黑体" panose="02010609060101010101" pitchFamily="49" charset="-122"/>
                <a:ea typeface="黑体" panose="02010609060101010101" pitchFamily="49" charset="-122"/>
              </a:rPr>
              <a:t>作为一种高层次编程语言，近年来在编程世界中迅速崛起，成为了许多开发者的首选语言。无论是</a:t>
            </a:r>
            <a:r>
              <a:rPr lang="zh-CN" altLang="en-US" sz="2400" b="1" dirty="0">
                <a:solidFill>
                  <a:srgbClr val="FF0000"/>
                </a:solidFill>
                <a:latin typeface="黑体" panose="02010609060101010101" pitchFamily="49" charset="-122"/>
                <a:ea typeface="黑体" panose="02010609060101010101" pitchFamily="49" charset="-122"/>
              </a:rPr>
              <a:t>数据科学、人工智能、</a:t>
            </a:r>
            <a:r>
              <a:rPr lang="en-US" altLang="zh-CN" sz="2400" b="1" dirty="0">
                <a:solidFill>
                  <a:srgbClr val="FF0000"/>
                </a:solidFill>
                <a:latin typeface="黑体" panose="02010609060101010101" pitchFamily="49" charset="-122"/>
                <a:ea typeface="黑体" panose="02010609060101010101" pitchFamily="49" charset="-122"/>
              </a:rPr>
              <a:t>Web</a:t>
            </a:r>
            <a:r>
              <a:rPr lang="zh-CN" altLang="en-US" sz="2400" b="1" dirty="0">
                <a:solidFill>
                  <a:srgbClr val="FF0000"/>
                </a:solidFill>
                <a:latin typeface="黑体" panose="02010609060101010101" pitchFamily="49" charset="-122"/>
                <a:ea typeface="黑体" panose="02010609060101010101" pitchFamily="49" charset="-122"/>
              </a:rPr>
              <a:t>开发，还是自动化脚本和教育领域</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Python</a:t>
            </a:r>
            <a:r>
              <a:rPr lang="zh-CN" altLang="en-US" sz="2400" dirty="0">
                <a:latin typeface="黑体" panose="02010609060101010101" pitchFamily="49" charset="-122"/>
                <a:ea typeface="黑体" panose="02010609060101010101" pitchFamily="49" charset="-122"/>
              </a:rPr>
              <a:t>都有着广泛的应用和不可忽视的影响力。</a:t>
            </a:r>
          </a:p>
        </p:txBody>
      </p:sp>
      <p:sp>
        <p:nvSpPr>
          <p:cNvPr id="6" name="文本框 5">
            <a:extLst>
              <a:ext uri="{FF2B5EF4-FFF2-40B4-BE49-F238E27FC236}">
                <a16:creationId xmlns:a16="http://schemas.microsoft.com/office/drawing/2014/main" id="{11DBEBFD-E6DC-A745-A3DA-6E69EAB199CF}"/>
              </a:ext>
            </a:extLst>
          </p:cNvPr>
          <p:cNvSpPr txBox="1"/>
          <p:nvPr/>
        </p:nvSpPr>
        <p:spPr>
          <a:xfrm>
            <a:off x="683568" y="578758"/>
            <a:ext cx="5112568" cy="1384995"/>
          </a:xfrm>
          <a:prstGeom prst="rect">
            <a:avLst/>
          </a:prstGeom>
          <a:noFill/>
        </p:spPr>
        <p:txBody>
          <a:bodyPr wrap="square">
            <a:spAutoFit/>
          </a:bodyPr>
          <a:lstStyle/>
          <a:p>
            <a:pPr algn="just"/>
            <a:r>
              <a:rPr lang="en-US" altLang="zh-CN" dirty="0">
                <a:latin typeface="黑体" panose="02010609060101010101" pitchFamily="49" charset="-122"/>
                <a:ea typeface="黑体" panose="02010609060101010101" pitchFamily="49" charset="-122"/>
              </a:rPr>
              <a:t>Python</a:t>
            </a:r>
            <a:r>
              <a:rPr lang="zh-CN" altLang="en-US" dirty="0">
                <a:latin typeface="黑体" panose="02010609060101010101" pitchFamily="49" charset="-122"/>
                <a:ea typeface="黑体" panose="02010609060101010101" pitchFamily="49" charset="-122"/>
              </a:rPr>
              <a:t>是由荷兰计算机程序员</a:t>
            </a:r>
            <a:r>
              <a:rPr lang="zh-CN" altLang="en-US" dirty="0">
                <a:solidFill>
                  <a:srgbClr val="FF0000"/>
                </a:solidFill>
                <a:latin typeface="黑体" panose="02010609060101010101" pitchFamily="49" charset="-122"/>
                <a:ea typeface="黑体" panose="02010609060101010101" pitchFamily="49" charset="-122"/>
              </a:rPr>
              <a:t>吉多</a:t>
            </a:r>
            <a:r>
              <a:rPr lang="en-US" altLang="zh-CN" dirty="0">
                <a:solidFill>
                  <a:srgbClr val="FF0000"/>
                </a:solidFill>
                <a:latin typeface="黑体" panose="02010609060101010101" pitchFamily="49" charset="-122"/>
                <a:ea typeface="黑体" panose="02010609060101010101" pitchFamily="49" charset="-122"/>
              </a:rPr>
              <a:t>·</a:t>
            </a:r>
            <a:r>
              <a:rPr lang="zh-CN" altLang="en-US" dirty="0">
                <a:solidFill>
                  <a:srgbClr val="FF0000"/>
                </a:solidFill>
                <a:latin typeface="黑体" panose="02010609060101010101" pitchFamily="49" charset="-122"/>
                <a:ea typeface="黑体" panose="02010609060101010101" pitchFamily="49" charset="-122"/>
              </a:rPr>
              <a:t>范罗苏姆（</a:t>
            </a:r>
            <a:r>
              <a:rPr lang="en-US" altLang="zh-CN" dirty="0">
                <a:solidFill>
                  <a:srgbClr val="FF0000"/>
                </a:solidFill>
                <a:latin typeface="黑体" panose="02010609060101010101" pitchFamily="49" charset="-122"/>
                <a:ea typeface="黑体" panose="02010609060101010101" pitchFamily="49" charset="-122"/>
              </a:rPr>
              <a:t>Guido van Rossum</a:t>
            </a:r>
            <a:r>
              <a:rPr lang="zh-CN" altLang="en-US" dirty="0">
                <a:solidFill>
                  <a:srgbClr val="FF0000"/>
                </a:solidFill>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在</a:t>
            </a:r>
            <a:r>
              <a:rPr lang="en-US" altLang="zh-CN" dirty="0">
                <a:latin typeface="黑体" panose="02010609060101010101" pitchFamily="49" charset="-122"/>
                <a:ea typeface="黑体" panose="02010609060101010101" pitchFamily="49" charset="-122"/>
              </a:rPr>
              <a:t>1989</a:t>
            </a:r>
            <a:r>
              <a:rPr lang="zh-CN" altLang="en-US" dirty="0">
                <a:latin typeface="黑体" panose="02010609060101010101" pitchFamily="49" charset="-122"/>
                <a:ea typeface="黑体" panose="02010609060101010101" pitchFamily="49" charset="-122"/>
              </a:rPr>
              <a:t>年圣诞节期间开始开发的。</a:t>
            </a:r>
            <a:r>
              <a:rPr lang="en-US" altLang="zh-CN" dirty="0">
                <a:latin typeface="黑体" panose="02010609060101010101" pitchFamily="49" charset="-122"/>
                <a:ea typeface="黑体" panose="02010609060101010101" pitchFamily="49" charset="-122"/>
              </a:rPr>
              <a:t>1991</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Python</a:t>
            </a:r>
            <a:r>
              <a:rPr lang="zh-CN" altLang="en-US" dirty="0">
                <a:latin typeface="黑体" panose="02010609060101010101" pitchFamily="49" charset="-122"/>
                <a:ea typeface="黑体" panose="02010609060101010101" pitchFamily="49" charset="-122"/>
              </a:rPr>
              <a:t>的第一个版本（</a:t>
            </a:r>
            <a:r>
              <a:rPr lang="en-US" altLang="zh-CN" dirty="0">
                <a:latin typeface="黑体" panose="02010609060101010101" pitchFamily="49" charset="-122"/>
                <a:ea typeface="黑体" panose="02010609060101010101" pitchFamily="49" charset="-122"/>
              </a:rPr>
              <a:t>0.9.0</a:t>
            </a:r>
            <a:r>
              <a:rPr lang="zh-CN" altLang="en-US" dirty="0">
                <a:latin typeface="黑体" panose="02010609060101010101" pitchFamily="49" charset="-122"/>
                <a:ea typeface="黑体" panose="02010609060101010101" pitchFamily="49" charset="-122"/>
              </a:rPr>
              <a:t>）诞生</a:t>
            </a:r>
            <a:r>
              <a:rPr lang="zh-CN" altLang="en-US" dirty="0"/>
              <a:t>。</a:t>
            </a:r>
          </a:p>
        </p:txBody>
      </p:sp>
      <p:pic>
        <p:nvPicPr>
          <p:cNvPr id="7" name="图片 6">
            <a:extLst>
              <a:ext uri="{FF2B5EF4-FFF2-40B4-BE49-F238E27FC236}">
                <a16:creationId xmlns:a16="http://schemas.microsoft.com/office/drawing/2014/main" id="{57B4F337-BAB3-ACCE-23A3-80DF54FFBFA8}"/>
              </a:ext>
            </a:extLst>
          </p:cNvPr>
          <p:cNvPicPr>
            <a:picLocks noChangeAspect="1"/>
          </p:cNvPicPr>
          <p:nvPr/>
        </p:nvPicPr>
        <p:blipFill>
          <a:blip r:embed="rId2"/>
          <a:stretch>
            <a:fillRect/>
          </a:stretch>
        </p:blipFill>
        <p:spPr>
          <a:xfrm>
            <a:off x="6444208" y="273412"/>
            <a:ext cx="1330457" cy="1995686"/>
          </a:xfrm>
          <a:prstGeom prst="rect">
            <a:avLst/>
          </a:prstGeom>
        </p:spPr>
      </p:pic>
    </p:spTree>
    <p:extLst>
      <p:ext uri="{BB962C8B-B14F-4D97-AF65-F5344CB8AC3E}">
        <p14:creationId xmlns:p14="http://schemas.microsoft.com/office/powerpoint/2010/main" val="1049121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cxnSp>
        <p:nvCxnSpPr>
          <p:cNvPr id="34" name="直接连接符 33"/>
          <p:cNvCxnSpPr>
            <a:cxnSpLocks noChangeAspect="1"/>
          </p:cNvCxnSpPr>
          <p:nvPr/>
        </p:nvCxnSpPr>
        <p:spPr>
          <a:xfrm rot="60000" flipV="1">
            <a:off x="179512" y="4111170"/>
            <a:ext cx="8641188" cy="960112"/>
          </a:xfrm>
          <a:prstGeom prst="line">
            <a:avLst/>
          </a:prstGeom>
          <a:ln w="34925">
            <a:solidFill>
              <a:srgbClr val="0070C0"/>
            </a:solidFill>
          </a:ln>
        </p:spPr>
        <p:style>
          <a:lnRef idx="1">
            <a:schemeClr val="dk1"/>
          </a:lnRef>
          <a:fillRef idx="0">
            <a:schemeClr val="dk1"/>
          </a:fillRef>
          <a:effectRef idx="0">
            <a:schemeClr val="dk1"/>
          </a:effectRef>
          <a:fontRef idx="minor">
            <a:schemeClr val="tx1"/>
          </a:fontRef>
        </p:style>
      </p:cxnSp>
      <p:grpSp>
        <p:nvGrpSpPr>
          <p:cNvPr id="35" name="组合 34"/>
          <p:cNvGrpSpPr>
            <a:grpSpLocks noChangeAspect="1"/>
          </p:cNvGrpSpPr>
          <p:nvPr/>
        </p:nvGrpSpPr>
        <p:grpSpPr>
          <a:xfrm rot="177950">
            <a:off x="8478506" y="3521313"/>
            <a:ext cx="538686" cy="712625"/>
            <a:chOff x="8184848" y="1528278"/>
            <a:chExt cx="915709" cy="1404112"/>
          </a:xfrm>
        </p:grpSpPr>
        <p:cxnSp>
          <p:nvCxnSpPr>
            <p:cNvPr id="36" name="直接连接符 35"/>
            <p:cNvCxnSpPr/>
            <p:nvPr/>
          </p:nvCxnSpPr>
          <p:spPr>
            <a:xfrm>
              <a:off x="8184848" y="1560745"/>
              <a:ext cx="92049" cy="137164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8202190" y="1528278"/>
              <a:ext cx="898367" cy="536213"/>
              <a:chOff x="8204763" y="1483692"/>
              <a:chExt cx="1164045" cy="817288"/>
            </a:xfrm>
          </p:grpSpPr>
          <p:sp>
            <p:nvSpPr>
              <p:cNvPr id="38" name="矩形 37"/>
              <p:cNvSpPr/>
              <p:nvPr/>
            </p:nvSpPr>
            <p:spPr>
              <a:xfrm rot="21347158">
                <a:off x="8205453" y="1508413"/>
                <a:ext cx="1156902" cy="792567"/>
              </a:xfrm>
              <a:prstGeom prst="rect">
                <a:avLst/>
              </a:prstGeom>
              <a:noFill/>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Gill Sans"/>
                  <a:sym typeface="Gill Sans" charset="0"/>
                </a:endParaRPr>
              </a:p>
            </p:txBody>
          </p:sp>
          <p:sp>
            <p:nvSpPr>
              <p:cNvPr id="39" name="矩形 38"/>
              <p:cNvSpPr/>
              <p:nvPr/>
            </p:nvSpPr>
            <p:spPr>
              <a:xfrm rot="21317301">
                <a:off x="8204763" y="1558415"/>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0" name="矩形 39"/>
              <p:cNvSpPr/>
              <p:nvPr/>
            </p:nvSpPr>
            <p:spPr>
              <a:xfrm rot="21317301">
                <a:off x="8598077" y="1515594"/>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1" name="矩形 40"/>
              <p:cNvSpPr/>
              <p:nvPr/>
            </p:nvSpPr>
            <p:spPr>
              <a:xfrm rot="21317301">
                <a:off x="8965920" y="1483692"/>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2" name="矩形 41"/>
              <p:cNvSpPr/>
              <p:nvPr/>
            </p:nvSpPr>
            <p:spPr>
              <a:xfrm rot="21317301">
                <a:off x="8414168" y="1715662"/>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3" name="矩形 42"/>
              <p:cNvSpPr/>
              <p:nvPr/>
            </p:nvSpPr>
            <p:spPr>
              <a:xfrm rot="21317301">
                <a:off x="8797829" y="1684870"/>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4" name="矩形 43"/>
              <p:cNvSpPr/>
              <p:nvPr/>
            </p:nvSpPr>
            <p:spPr>
              <a:xfrm rot="21317301">
                <a:off x="8246506" y="1934707"/>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5" name="矩形 44"/>
              <p:cNvSpPr/>
              <p:nvPr/>
            </p:nvSpPr>
            <p:spPr>
              <a:xfrm rot="21317301">
                <a:off x="8618241" y="1904610"/>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6" name="矩形 45"/>
              <p:cNvSpPr/>
              <p:nvPr/>
            </p:nvSpPr>
            <p:spPr>
              <a:xfrm rot="21317301">
                <a:off x="9001629" y="1880783"/>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7" name="矩形 46"/>
              <p:cNvSpPr/>
              <p:nvPr/>
            </p:nvSpPr>
            <p:spPr>
              <a:xfrm rot="21317301">
                <a:off x="9167267" y="1664990"/>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8" name="矩形 47"/>
              <p:cNvSpPr/>
              <p:nvPr/>
            </p:nvSpPr>
            <p:spPr>
              <a:xfrm rot="21317301">
                <a:off x="8447028" y="2118481"/>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9" name="矩形 48"/>
              <p:cNvSpPr/>
              <p:nvPr/>
            </p:nvSpPr>
            <p:spPr>
              <a:xfrm rot="21317301">
                <a:off x="8825267" y="2071680"/>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50" name="矩形 49"/>
              <p:cNvSpPr/>
              <p:nvPr/>
            </p:nvSpPr>
            <p:spPr>
              <a:xfrm rot="21317301">
                <a:off x="9188068" y="2064165"/>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grpSp>
      </p:grpSp>
      <p:pic>
        <p:nvPicPr>
          <p:cNvPr id="51" name="图片 50"/>
          <p:cNvPicPr>
            <a:picLocks noChangeAspect="1"/>
          </p:cNvPicPr>
          <p:nvPr/>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rot="21266528">
            <a:off x="4922491" y="3786951"/>
            <a:ext cx="808374" cy="730939"/>
          </a:xfrm>
          <a:prstGeom prst="rect">
            <a:avLst/>
          </a:prstGeom>
          <a:noFill/>
        </p:spPr>
      </p:pic>
      <p:sp>
        <p:nvSpPr>
          <p:cNvPr id="53" name="矩形 52">
            <a:extLst>
              <a:ext uri="{FF2B5EF4-FFF2-40B4-BE49-F238E27FC236}">
                <a16:creationId xmlns:a16="http://schemas.microsoft.com/office/drawing/2014/main" id="{FFBA0611-5044-4ECB-9428-A456DF852D76}"/>
              </a:ext>
            </a:extLst>
          </p:cNvPr>
          <p:cNvSpPr/>
          <p:nvPr/>
        </p:nvSpPr>
        <p:spPr>
          <a:xfrm>
            <a:off x="395797" y="1079140"/>
            <a:ext cx="3971431" cy="2795924"/>
          </a:xfrm>
          <a:prstGeom prst="rect">
            <a:avLst/>
          </a:prstGeom>
        </p:spPr>
        <p:txBody>
          <a:bodyPr wrap="square">
            <a:noAutofit/>
          </a:bodyPr>
          <a:lstStyle/>
          <a:p>
            <a:pPr marL="0" marR="0" lvl="0" indent="0" algn="l" defTabSz="914400" rtl="0" eaLnBrk="1" fontAlgn="base" latinLnBrk="0" hangingPunct="1">
              <a:lnSpc>
                <a:spcPct val="200000"/>
              </a:lnSpc>
              <a:spcBef>
                <a:spcPct val="0"/>
              </a:spcBef>
              <a:spcAft>
                <a:spcPct val="0"/>
              </a:spcAft>
              <a:buClrTx/>
              <a:buSzTx/>
              <a:buFontTx/>
              <a:buNone/>
              <a:tabLst/>
              <a:defRPr/>
            </a:pPr>
            <a:r>
              <a:rPr lang="zh-CN" altLang="en-US" sz="2400" b="1" dirty="0">
                <a:latin typeface="微软雅黑" panose="020B0503020204020204" pitchFamily="34" charset="-122"/>
                <a:ea typeface="微软雅黑" panose="020B0503020204020204" pitchFamily="34" charset="-122"/>
                <a:cs typeface="Arial" charset="0"/>
              </a:rPr>
              <a:t>组合数据的处理</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16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lang="zh-CN" altLang="en-US" sz="2000" dirty="0">
                <a:latin typeface="微软雅黑" panose="020B0503020204020204" pitchFamily="34" charset="-122"/>
                <a:ea typeface="微软雅黑" panose="020B0503020204020204" pitchFamily="34" charset="-122"/>
                <a:cs typeface="Arial" charset="0"/>
              </a:rPr>
              <a:t> </a:t>
            </a:r>
            <a:r>
              <a:rPr lang="zh-CN" altLang="en-US" sz="2000" b="1" dirty="0">
                <a:latin typeface="微软雅黑" panose="020B0503020204020204" pitchFamily="34" charset="-122"/>
                <a:ea typeface="微软雅黑" panose="020B0503020204020204" pitchFamily="34" charset="-122"/>
                <a:cs typeface="Arial" charset="0"/>
              </a:rPr>
              <a:t>集合类型及使用</a:t>
            </a:r>
            <a:endParaRPr lang="en-US" altLang="zh-CN" sz="2000" b="1" dirty="0">
              <a:latin typeface="微软雅黑" panose="020B0503020204020204" pitchFamily="34" charset="-122"/>
              <a:ea typeface="微软雅黑" panose="020B0503020204020204" pitchFamily="34" charset="-122"/>
              <a:cs typeface="Arial" charset="0"/>
            </a:endParaRPr>
          </a:p>
          <a:p>
            <a:pPr lvl="0" algn="l">
              <a:lnSpc>
                <a:spcPct val="160000"/>
              </a:lnSpc>
              <a:defRPr/>
            </a:pPr>
            <a:r>
              <a:rPr lang="en-US" altLang="zh-CN" sz="2000" dirty="0">
                <a:solidFill>
                  <a:srgbClr val="007FDE"/>
                </a:solidFill>
                <a:latin typeface="微软雅黑" panose="020B0503020204020204" pitchFamily="34" charset="-122"/>
                <a:ea typeface="微软雅黑" panose="020B0503020204020204" pitchFamily="34" charset="-122"/>
                <a:cs typeface="Arial" charset="0"/>
              </a:rPr>
              <a:t>- </a:t>
            </a:r>
            <a:r>
              <a:rPr lang="zh-CN" altLang="en-US" sz="2000" b="1" dirty="0">
                <a:latin typeface="微软雅黑" panose="020B0503020204020204" pitchFamily="34" charset="-122"/>
                <a:ea typeface="微软雅黑" panose="020B0503020204020204" pitchFamily="34" charset="-122"/>
                <a:cs typeface="Arial" charset="0"/>
              </a:rPr>
              <a:t>序列类型及使用</a:t>
            </a:r>
            <a:endPar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16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000" b="1" dirty="0">
                <a:latin typeface="微软雅黑" panose="020B0503020204020204" pitchFamily="34" charset="-122"/>
                <a:ea typeface="微软雅黑" panose="020B0503020204020204" pitchFamily="34" charset="-122"/>
                <a:cs typeface="Arial" charset="0"/>
              </a:rPr>
              <a:t>字典类型及使用</a:t>
            </a:r>
            <a:endPar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16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000" b="1" noProof="0" dirty="0">
                <a:latin typeface="微软雅黑" panose="020B0503020204020204" pitchFamily="34" charset="-122"/>
                <a:ea typeface="微软雅黑" panose="020B0503020204020204" pitchFamily="34" charset="-122"/>
                <a:cs typeface="Arial" charset="0"/>
              </a:rPr>
              <a:t>利用</a:t>
            </a:r>
            <a:r>
              <a:rPr lang="en-US" altLang="zh-CN" sz="2000" b="1" noProof="0" dirty="0">
                <a:latin typeface="微软雅黑" panose="020B0503020204020204" pitchFamily="34" charset="-122"/>
                <a:ea typeface="微软雅黑" panose="020B0503020204020204" pitchFamily="34" charset="-122"/>
                <a:cs typeface="Arial" charset="0"/>
              </a:rPr>
              <a:t>j</a:t>
            </a:r>
            <a:r>
              <a:rPr lang="en-US" altLang="zh-CN" sz="2000" b="1" dirty="0" err="1">
                <a:latin typeface="微软雅黑" panose="020B0503020204020204" pitchFamily="34" charset="-122"/>
                <a:ea typeface="微软雅黑" panose="020B0503020204020204" pitchFamily="34" charset="-122"/>
                <a:cs typeface="Arial" charset="0"/>
              </a:rPr>
              <a:t>ieba</a:t>
            </a:r>
            <a:r>
              <a:rPr lang="zh-CN" altLang="en-US" sz="2000" b="1" dirty="0">
                <a:latin typeface="微软雅黑" panose="020B0503020204020204" pitchFamily="34" charset="-122"/>
                <a:ea typeface="微软雅黑" panose="020B0503020204020204" pitchFamily="34" charset="-122"/>
                <a:cs typeface="Arial" charset="0"/>
              </a:rPr>
              <a:t>模块对中文进行分词</a:t>
            </a:r>
            <a:endPar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54" name="矩形 53">
            <a:extLst>
              <a:ext uri="{FF2B5EF4-FFF2-40B4-BE49-F238E27FC236}">
                <a16:creationId xmlns:a16="http://schemas.microsoft.com/office/drawing/2014/main" id="{573085BD-72F8-4D20-AFAD-F9F09B03F589}"/>
              </a:ext>
            </a:extLst>
          </p:cNvPr>
          <p:cNvSpPr/>
          <p:nvPr/>
        </p:nvSpPr>
        <p:spPr>
          <a:xfrm>
            <a:off x="251520" y="388461"/>
            <a:ext cx="8682446" cy="581057"/>
          </a:xfrm>
          <a:prstGeom prst="rect">
            <a:avLst/>
          </a:prstGeom>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第</a:t>
            </a:r>
            <a:r>
              <a:rPr lang="en-US" altLang="zh-CN" sz="2400" b="1" dirty="0">
                <a:solidFill>
                  <a:srgbClr val="0070C0"/>
                </a:solidFill>
                <a:latin typeface="微软雅黑" panose="020B0503020204020204" pitchFamily="34" charset="-122"/>
                <a:ea typeface="微软雅黑" panose="020B0503020204020204" pitchFamily="34" charset="-122"/>
                <a:cs typeface="Arial" charset="0"/>
              </a:rPr>
              <a:t>10-11</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周  组合数据类型</a:t>
            </a:r>
          </a:p>
        </p:txBody>
      </p:sp>
      <p:sp>
        <p:nvSpPr>
          <p:cNvPr id="24" name="矩形 23"/>
          <p:cNvSpPr/>
          <p:nvPr/>
        </p:nvSpPr>
        <p:spPr>
          <a:xfrm>
            <a:off x="555328" y="4032231"/>
            <a:ext cx="4288353" cy="400110"/>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D98431"/>
                </a:solidFill>
                <a:effectLst/>
                <a:uLnTx/>
                <a:uFillTx/>
                <a:latin typeface="微软雅黑" panose="020B0503020204020204" pitchFamily="34" charset="-122"/>
                <a:ea typeface="微软雅黑" panose="020B0503020204020204" pitchFamily="34" charset="-122"/>
                <a:cs typeface="Arial" charset="0"/>
                <a:sym typeface="Gill Sans" charset="0"/>
              </a:rPr>
              <a:t>第六周学会用多种方式处理一组数据</a:t>
            </a:r>
            <a:endParaRPr kumimoji="0" lang="zh-CN" altLang="en-US" sz="2000" b="0" i="0" u="none" strike="noStrike" kern="1200" cap="none" spc="0" normalizeH="0" baseline="0" noProof="0" dirty="0">
              <a:ln>
                <a:noFill/>
              </a:ln>
              <a:solidFill>
                <a:srgbClr val="D98431"/>
              </a:solidFill>
              <a:effectLst/>
              <a:uLnTx/>
              <a:uFillTx/>
              <a:latin typeface="Gill Sans" charset="0"/>
              <a:sym typeface="Gill Sans" charset="0"/>
            </a:endParaRPr>
          </a:p>
        </p:txBody>
      </p:sp>
      <p:sp>
        <p:nvSpPr>
          <p:cNvPr id="25" name="矩形 24"/>
          <p:cNvSpPr/>
          <p:nvPr/>
        </p:nvSpPr>
        <p:spPr>
          <a:xfrm>
            <a:off x="4283968" y="4664940"/>
            <a:ext cx="4860032" cy="369332"/>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1800" b="1" dirty="0">
                <a:latin typeface="微软雅黑" panose="020B0503020204020204" pitchFamily="34" charset="-122"/>
                <a:ea typeface="微软雅黑" panose="020B0503020204020204" pitchFamily="34" charset="-122"/>
                <a:cs typeface="Arial" charset="0"/>
              </a:rPr>
              <a:t>《</a:t>
            </a:r>
            <a:r>
              <a:rPr lang="zh-CN" altLang="en-US" sz="1800" b="1" dirty="0">
                <a:latin typeface="微软雅黑" panose="020B0503020204020204" pitchFamily="34" charset="-122"/>
                <a:ea typeface="微软雅黑" panose="020B0503020204020204" pitchFamily="34" charset="-122"/>
                <a:cs typeface="Arial" charset="0"/>
              </a:rPr>
              <a:t>红楼梦</a:t>
            </a:r>
            <a:r>
              <a:rPr lang="en-US" altLang="zh-CN" sz="1800" b="1" dirty="0">
                <a:latin typeface="微软雅黑" panose="020B0503020204020204" pitchFamily="34" charset="-122"/>
                <a:ea typeface="微软雅黑" panose="020B0503020204020204" pitchFamily="34" charset="-122"/>
                <a:cs typeface="Arial" charset="0"/>
              </a:rPr>
              <a:t>》</a:t>
            </a:r>
            <a:r>
              <a:rPr lang="zh-CN" altLang="en-US" sz="1800" b="1" dirty="0">
                <a:latin typeface="微软雅黑" panose="020B0503020204020204" pitchFamily="34" charset="-122"/>
                <a:ea typeface="微软雅黑" panose="020B0503020204020204" pitchFamily="34" charset="-122"/>
                <a:cs typeface="Arial" charset="0"/>
              </a:rPr>
              <a:t>和</a:t>
            </a:r>
            <a:r>
              <a:rPr lang="en-US" altLang="zh-CN" sz="1800" b="1" dirty="0">
                <a:latin typeface="微软雅黑" panose="020B0503020204020204" pitchFamily="34" charset="-122"/>
                <a:ea typeface="微软雅黑" panose="020B0503020204020204" pitchFamily="34" charset="-122"/>
                <a:cs typeface="Arial" charset="0"/>
              </a:rPr>
              <a:t>《</a:t>
            </a:r>
            <a:r>
              <a:rPr lang="zh-CN" altLang="en-US" sz="1800" b="1" dirty="0">
                <a:latin typeface="微软雅黑" panose="020B0503020204020204" pitchFamily="34" charset="-122"/>
                <a:ea typeface="微软雅黑" panose="020B0503020204020204" pitchFamily="34" charset="-122"/>
                <a:cs typeface="Arial" charset="0"/>
              </a:rPr>
              <a:t>水浒传</a:t>
            </a:r>
            <a:r>
              <a:rPr lang="en-US" altLang="zh-CN" sz="1800" b="1" dirty="0">
                <a:latin typeface="微软雅黑" panose="020B0503020204020204" pitchFamily="34" charset="-122"/>
                <a:ea typeface="微软雅黑" panose="020B0503020204020204" pitchFamily="34" charset="-122"/>
                <a:cs typeface="Arial" charset="0"/>
              </a:rPr>
              <a:t>》</a:t>
            </a:r>
            <a:r>
              <a:rPr lang="zh-CN" altLang="en-US" sz="1800" b="1" dirty="0">
                <a:latin typeface="微软雅黑" panose="020B0503020204020204" pitchFamily="34" charset="-122"/>
                <a:ea typeface="微软雅黑" panose="020B0503020204020204" pitchFamily="34" charset="-122"/>
                <a:cs typeface="Arial" charset="0"/>
              </a:rPr>
              <a:t>呢，改改代码来试试？</a:t>
            </a:r>
            <a:endParaRPr kumimoji="0" lang="zh-CN" altLang="en-US" sz="1800" b="0" i="0" u="none" strike="noStrike" kern="1200" cap="none" spc="0" normalizeH="0" baseline="0" noProof="0" dirty="0">
              <a:ln>
                <a:noFill/>
              </a:ln>
              <a:solidFill>
                <a:srgbClr val="000000"/>
              </a:solidFill>
              <a:effectLst/>
              <a:uLnTx/>
              <a:uFillTx/>
              <a:latin typeface="Gill Sans" charset="0"/>
              <a:sym typeface="Gill Sans" charset="0"/>
            </a:endParaRPr>
          </a:p>
        </p:txBody>
      </p:sp>
      <p:sp>
        <p:nvSpPr>
          <p:cNvPr id="6" name="矩形 5"/>
          <p:cNvSpPr/>
          <p:nvPr/>
        </p:nvSpPr>
        <p:spPr>
          <a:xfrm>
            <a:off x="7223281" y="1336723"/>
            <a:ext cx="1920719" cy="30777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1400" b="1" dirty="0">
                <a:solidFill>
                  <a:srgbClr val="0070C0"/>
                </a:solidFill>
                <a:latin typeface="微软雅黑" panose="020B0503020204020204" pitchFamily="34" charset="-122"/>
                <a:ea typeface="微软雅黑" panose="020B0503020204020204" pitchFamily="34" charset="-122"/>
                <a:cs typeface="Arial" charset="0"/>
              </a:rPr>
              <a:t>Hamlet</a:t>
            </a:r>
            <a:r>
              <a:rPr lang="zh-CN" altLang="en-US" sz="1400" b="1" dirty="0">
                <a:solidFill>
                  <a:srgbClr val="0070C0"/>
                </a:solidFill>
                <a:latin typeface="微软雅黑" panose="020B0503020204020204" pitchFamily="34" charset="-122"/>
                <a:ea typeface="微软雅黑" panose="020B0503020204020204" pitchFamily="34" charset="-122"/>
                <a:cs typeface="Arial" charset="0"/>
              </a:rPr>
              <a:t>英文词频统计</a:t>
            </a:r>
            <a:endParaRPr kumimoji="0" lang="zh-CN" altLang="en-US" sz="1400" b="0" i="0" u="none" strike="noStrike" kern="1200" cap="none" spc="0" normalizeH="0" baseline="0" noProof="0" dirty="0">
              <a:ln>
                <a:noFill/>
              </a:ln>
              <a:solidFill>
                <a:srgbClr val="0070C0"/>
              </a:solidFill>
              <a:effectLst/>
              <a:uLnTx/>
              <a:uFillTx/>
              <a:latin typeface="Gill Sans" charset="0"/>
              <a:sym typeface="Gill Sans" charset="0"/>
            </a:endParaRPr>
          </a:p>
        </p:txBody>
      </p:sp>
      <p:sp>
        <p:nvSpPr>
          <p:cNvPr id="52" name="矩形 51"/>
          <p:cNvSpPr/>
          <p:nvPr/>
        </p:nvSpPr>
        <p:spPr>
          <a:xfrm>
            <a:off x="6804898" y="3097798"/>
            <a:ext cx="2339102" cy="30777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1400" b="1" dirty="0">
                <a:solidFill>
                  <a:srgbClr val="0070C0"/>
                </a:solidFill>
                <a:latin typeface="微软雅黑" panose="020B0503020204020204" pitchFamily="34" charset="-122"/>
                <a:ea typeface="微软雅黑" panose="020B0503020204020204" pitchFamily="34" charset="-122"/>
                <a:cs typeface="Arial" charset="0"/>
              </a:rPr>
              <a:t>《</a:t>
            </a:r>
            <a:r>
              <a:rPr lang="zh-CN" altLang="en-US" sz="1400" b="1" dirty="0">
                <a:solidFill>
                  <a:srgbClr val="0070C0"/>
                </a:solidFill>
                <a:latin typeface="微软雅黑" panose="020B0503020204020204" pitchFamily="34" charset="-122"/>
                <a:ea typeface="微软雅黑" panose="020B0503020204020204" pitchFamily="34" charset="-122"/>
                <a:cs typeface="Arial" charset="0"/>
              </a:rPr>
              <a:t>三国演义</a:t>
            </a:r>
            <a:r>
              <a:rPr lang="en-US" altLang="zh-CN" sz="1400" b="1" dirty="0">
                <a:solidFill>
                  <a:srgbClr val="0070C0"/>
                </a:solidFill>
                <a:latin typeface="微软雅黑" panose="020B0503020204020204" pitchFamily="34" charset="-122"/>
                <a:ea typeface="微软雅黑" panose="020B0503020204020204" pitchFamily="34" charset="-122"/>
                <a:cs typeface="Arial" charset="0"/>
              </a:rPr>
              <a:t>》</a:t>
            </a:r>
            <a:r>
              <a:rPr lang="zh-CN" altLang="en-US" sz="1400" b="1" dirty="0">
                <a:solidFill>
                  <a:srgbClr val="0070C0"/>
                </a:solidFill>
                <a:latin typeface="微软雅黑" panose="020B0503020204020204" pitchFamily="34" charset="-122"/>
                <a:ea typeface="微软雅黑" panose="020B0503020204020204" pitchFamily="34" charset="-122"/>
                <a:cs typeface="Arial" charset="0"/>
              </a:rPr>
              <a:t>人物出场统计</a:t>
            </a:r>
            <a:endParaRPr kumimoji="0" lang="zh-CN" altLang="en-US" sz="1400" b="0" i="0" u="none" strike="noStrike" kern="1200" cap="none" spc="0" normalizeH="0" baseline="0" noProof="0" dirty="0">
              <a:ln>
                <a:noFill/>
              </a:ln>
              <a:solidFill>
                <a:srgbClr val="0070C0"/>
              </a:solidFill>
              <a:effectLst/>
              <a:uLnTx/>
              <a:uFillTx/>
              <a:latin typeface="Gill Sans" charset="0"/>
              <a:sym typeface="Gill Sans" charset="0"/>
            </a:endParaRPr>
          </a:p>
        </p:txBody>
      </p:sp>
      <p:pic>
        <p:nvPicPr>
          <p:cNvPr id="29" name="图片 28" descr="图片包含 建筑物, 旧, 文字, 书籍&#10;&#10;已生成极高可信度的说明">
            <a:extLst>
              <a:ext uri="{FF2B5EF4-FFF2-40B4-BE49-F238E27FC236}">
                <a16:creationId xmlns:a16="http://schemas.microsoft.com/office/drawing/2014/main" id="{D129006F-DDEF-431A-9E74-0CCEB2DBABA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94668" y="206827"/>
            <a:ext cx="1186986" cy="1186986"/>
          </a:xfrm>
          <a:prstGeom prst="rect">
            <a:avLst/>
          </a:prstGeom>
        </p:spPr>
      </p:pic>
      <p:sp>
        <p:nvSpPr>
          <p:cNvPr id="2" name="矩形 1"/>
          <p:cNvSpPr/>
          <p:nvPr/>
        </p:nvSpPr>
        <p:spPr>
          <a:xfrm>
            <a:off x="4283968" y="1710232"/>
            <a:ext cx="4750071" cy="1384995"/>
          </a:xfrm>
          <a:prstGeom prst="rect">
            <a:avLst/>
          </a:prstGeom>
        </p:spPr>
        <p:txBody>
          <a:bodyPr wrap="square">
            <a:spAutoFit/>
          </a:bodyPr>
          <a:lstStyle/>
          <a:p>
            <a:pPr indent="266700" algn="just">
              <a:lnSpc>
                <a:spcPct val="150000"/>
              </a:lnSpc>
              <a:spcAft>
                <a:spcPts val="0"/>
              </a:spcAft>
            </a:pPr>
            <a:r>
              <a:rPr lang="zh-CN" altLang="en-US" sz="1400" b="1" kern="100" dirty="0">
                <a:latin typeface="微软雅黑" panose="020B0503020204020204" pitchFamily="34" charset="-122"/>
                <a:ea typeface="微软雅黑" panose="020B0503020204020204" pitchFamily="34" charset="-122"/>
                <a:cs typeface="Times New Roman" panose="02020603050405020304" pitchFamily="18" charset="0"/>
              </a:rPr>
              <a:t>隆重发布</a:t>
            </a:r>
            <a:r>
              <a:rPr lang="en-US" altLang="zh-CN" sz="14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1" kern="100" dirty="0">
                <a:latin typeface="微软雅黑" panose="020B0503020204020204" pitchFamily="34" charset="-122"/>
                <a:ea typeface="微软雅黑" panose="020B0503020204020204" pitchFamily="34" charset="-122"/>
                <a:cs typeface="Times New Roman" panose="02020603050405020304" pitchFamily="18" charset="0"/>
              </a:rPr>
              <a:t>三国演义</a:t>
            </a:r>
            <a:r>
              <a:rPr lang="en-US" altLang="zh-CN" sz="14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1" kern="100" dirty="0">
                <a:latin typeface="微软雅黑" panose="020B0503020204020204" pitchFamily="34" charset="-122"/>
                <a:ea typeface="微软雅黑" panose="020B0503020204020204" pitchFamily="34" charset="-122"/>
                <a:cs typeface="Times New Roman" panose="02020603050405020304" pitchFamily="18" charset="0"/>
              </a:rPr>
              <a:t>人物出场顺序前</a:t>
            </a:r>
            <a:r>
              <a:rPr lang="en-US" altLang="zh-CN" sz="1400" b="1" kern="100" dirty="0">
                <a:latin typeface="微软雅黑" panose="020B0503020204020204" pitchFamily="34" charset="-122"/>
                <a:ea typeface="微软雅黑" panose="020B0503020204020204" pitchFamily="34" charset="-122"/>
                <a:cs typeface="Times New Roman" panose="02020603050405020304" pitchFamily="18" charset="0"/>
              </a:rPr>
              <a:t>20</a:t>
            </a:r>
            <a:r>
              <a:rPr lang="zh-CN" altLang="en-US" sz="1400" b="1"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50000"/>
              </a:lnSpc>
              <a:spcAft>
                <a:spcPts val="0"/>
              </a:spcAft>
            </a:pPr>
            <a:r>
              <a:rPr lang="zh-CN" altLang="zh-CN" sz="1400" b="1" kern="100" dirty="0">
                <a:latin typeface="微软雅黑" panose="020B0503020204020204" pitchFamily="34" charset="-122"/>
                <a:ea typeface="微软雅黑" panose="020B0503020204020204" pitchFamily="34" charset="-122"/>
                <a:cs typeface="Times New Roman" panose="02020603050405020304" pitchFamily="18" charset="0"/>
              </a:rPr>
              <a:t>曹操、孔明、刘备、关羽、张飞、吕布、赵云、孙权、</a:t>
            </a:r>
            <a:endParaRPr lang="en-US" altLang="zh-CN" sz="1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50000"/>
              </a:lnSpc>
              <a:spcAft>
                <a:spcPts val="0"/>
              </a:spcAft>
            </a:pPr>
            <a:r>
              <a:rPr lang="zh-CN" altLang="zh-CN" sz="1400" b="1" kern="100" dirty="0">
                <a:latin typeface="微软雅黑" panose="020B0503020204020204" pitchFamily="34" charset="-122"/>
                <a:ea typeface="微软雅黑" panose="020B0503020204020204" pitchFamily="34" charset="-122"/>
                <a:cs typeface="Times New Roman" panose="02020603050405020304" pitchFamily="18" charset="0"/>
              </a:rPr>
              <a:t>司马懿、周瑜、袁绍、马超、魏延、黄忠、姜维、马岱、</a:t>
            </a:r>
            <a:endParaRPr lang="en-US" altLang="zh-CN" sz="1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50000"/>
              </a:lnSpc>
              <a:spcAft>
                <a:spcPts val="0"/>
              </a:spcAft>
            </a:pPr>
            <a:r>
              <a:rPr lang="zh-CN" altLang="zh-CN" sz="1400" b="1" kern="100" dirty="0">
                <a:latin typeface="微软雅黑" panose="020B0503020204020204" pitchFamily="34" charset="-122"/>
                <a:ea typeface="微软雅黑" panose="020B0503020204020204" pitchFamily="34" charset="-122"/>
                <a:cs typeface="Times New Roman" panose="02020603050405020304" pitchFamily="18" charset="0"/>
              </a:rPr>
              <a:t>庞德、孟获、刘表、夏侯惇</a:t>
            </a:r>
            <a:endParaRPr lang="zh-CN" altLang="zh-CN" sz="11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bwMode="auto">
          <a:xfrm>
            <a:off x="4587202" y="2139703"/>
            <a:ext cx="416846" cy="253396"/>
          </a:xfrm>
          <a:prstGeom prst="rect">
            <a:avLst/>
          </a:prstGeom>
          <a:pattFill prst="solidDmnd">
            <a:fgClr>
              <a:schemeClr val="bg1">
                <a:lumMod val="95000"/>
              </a:schemeClr>
            </a:fgClr>
            <a:bgClr>
              <a:schemeClr val="bg1"/>
            </a:bgClr>
          </a:patt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5600" b="0" i="0" u="none" strike="noStrike" kern="1200" cap="none" spc="0" normalizeH="0" baseline="0" noProof="0" dirty="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33" name="矩形 32"/>
          <p:cNvSpPr/>
          <p:nvPr/>
        </p:nvSpPr>
        <p:spPr bwMode="auto">
          <a:xfrm>
            <a:off x="5127608" y="2122584"/>
            <a:ext cx="416846" cy="253396"/>
          </a:xfrm>
          <a:prstGeom prst="rect">
            <a:avLst/>
          </a:prstGeom>
          <a:pattFill prst="solidDmnd">
            <a:fgClr>
              <a:schemeClr val="bg1">
                <a:lumMod val="95000"/>
              </a:schemeClr>
            </a:fgClr>
            <a:bgClr>
              <a:schemeClr val="bg1"/>
            </a:bgClr>
          </a:patt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56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56" name="矩形 55"/>
          <p:cNvSpPr/>
          <p:nvPr/>
        </p:nvSpPr>
        <p:spPr bwMode="auto">
          <a:xfrm>
            <a:off x="5639872" y="2116145"/>
            <a:ext cx="416846" cy="253396"/>
          </a:xfrm>
          <a:prstGeom prst="rect">
            <a:avLst/>
          </a:prstGeom>
          <a:pattFill prst="solidDmnd">
            <a:fgClr>
              <a:schemeClr val="bg1">
                <a:lumMod val="95000"/>
              </a:schemeClr>
            </a:fgClr>
            <a:bgClr>
              <a:schemeClr val="bg1"/>
            </a:bgClr>
          </a:patt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56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57" name="矩形 56"/>
          <p:cNvSpPr/>
          <p:nvPr/>
        </p:nvSpPr>
        <p:spPr bwMode="auto">
          <a:xfrm>
            <a:off x="6190032" y="2116145"/>
            <a:ext cx="416846" cy="253396"/>
          </a:xfrm>
          <a:prstGeom prst="rect">
            <a:avLst/>
          </a:prstGeom>
          <a:pattFill prst="solidDmnd">
            <a:fgClr>
              <a:schemeClr val="bg1">
                <a:lumMod val="95000"/>
              </a:schemeClr>
            </a:fgClr>
            <a:bgClr>
              <a:schemeClr val="bg1"/>
            </a:bgClr>
          </a:patt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56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58" name="矩形 57"/>
          <p:cNvSpPr/>
          <p:nvPr/>
        </p:nvSpPr>
        <p:spPr bwMode="auto">
          <a:xfrm>
            <a:off x="6727944" y="2102185"/>
            <a:ext cx="416846" cy="253396"/>
          </a:xfrm>
          <a:prstGeom prst="rect">
            <a:avLst/>
          </a:prstGeom>
          <a:pattFill prst="solidDmnd">
            <a:fgClr>
              <a:schemeClr val="bg1">
                <a:lumMod val="95000"/>
              </a:schemeClr>
            </a:fgClr>
            <a:bgClr>
              <a:schemeClr val="bg1"/>
            </a:bgClr>
          </a:patt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56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5" name="矩形 4"/>
          <p:cNvSpPr/>
          <p:nvPr/>
        </p:nvSpPr>
        <p:spPr>
          <a:xfrm>
            <a:off x="4637898" y="2117255"/>
            <a:ext cx="366150" cy="307777"/>
          </a:xfrm>
          <a:prstGeom prst="rect">
            <a:avLst/>
          </a:prstGeom>
        </p:spPr>
        <p:txBody>
          <a:bodyPr wrap="square">
            <a:spAutoFit/>
          </a:bodyPr>
          <a:lstStyle/>
          <a:p>
            <a:r>
              <a:rPr lang="en-US" altLang="zh-CN" sz="1400" b="1" dirty="0">
                <a:solidFill>
                  <a:srgbClr val="D98431"/>
                </a:solidFill>
                <a:latin typeface="微软雅黑" panose="020B0503020204020204" pitchFamily="34" charset="-122"/>
                <a:ea typeface="微软雅黑" panose="020B0503020204020204" pitchFamily="34" charset="-122"/>
                <a:cs typeface="Arial" charset="0"/>
              </a:rPr>
              <a:t>1</a:t>
            </a:r>
            <a:endParaRPr lang="zh-CN" altLang="en-US" sz="1400" dirty="0"/>
          </a:p>
        </p:txBody>
      </p:sp>
      <p:sp>
        <p:nvSpPr>
          <p:cNvPr id="59" name="矩形 58"/>
          <p:cNvSpPr/>
          <p:nvPr/>
        </p:nvSpPr>
        <p:spPr>
          <a:xfrm>
            <a:off x="5147100" y="2110554"/>
            <a:ext cx="366150" cy="307777"/>
          </a:xfrm>
          <a:prstGeom prst="rect">
            <a:avLst/>
          </a:prstGeom>
        </p:spPr>
        <p:txBody>
          <a:bodyPr wrap="square">
            <a:spAutoFit/>
          </a:bodyPr>
          <a:lstStyle/>
          <a:p>
            <a:r>
              <a:rPr lang="en-US" altLang="zh-CN" sz="1400" b="1" dirty="0">
                <a:solidFill>
                  <a:srgbClr val="D98431"/>
                </a:solidFill>
                <a:latin typeface="微软雅黑" panose="020B0503020204020204" pitchFamily="34" charset="-122"/>
                <a:ea typeface="微软雅黑" panose="020B0503020204020204" pitchFamily="34" charset="-122"/>
                <a:cs typeface="Arial" charset="0"/>
              </a:rPr>
              <a:t>2</a:t>
            </a:r>
            <a:endParaRPr lang="zh-CN" altLang="en-US" sz="1400" dirty="0"/>
          </a:p>
        </p:txBody>
      </p:sp>
      <p:sp>
        <p:nvSpPr>
          <p:cNvPr id="60" name="矩形 59"/>
          <p:cNvSpPr/>
          <p:nvPr/>
        </p:nvSpPr>
        <p:spPr>
          <a:xfrm>
            <a:off x="5676603" y="2092022"/>
            <a:ext cx="366150" cy="307777"/>
          </a:xfrm>
          <a:prstGeom prst="rect">
            <a:avLst/>
          </a:prstGeom>
        </p:spPr>
        <p:txBody>
          <a:bodyPr wrap="square">
            <a:spAutoFit/>
          </a:bodyPr>
          <a:lstStyle/>
          <a:p>
            <a:r>
              <a:rPr lang="en-US" altLang="zh-CN" sz="1400" b="1" dirty="0">
                <a:solidFill>
                  <a:srgbClr val="D98431"/>
                </a:solidFill>
                <a:latin typeface="微软雅黑" panose="020B0503020204020204" pitchFamily="34" charset="-122"/>
                <a:ea typeface="微软雅黑" panose="020B0503020204020204" pitchFamily="34" charset="-122"/>
                <a:cs typeface="Arial" charset="0"/>
              </a:rPr>
              <a:t>3</a:t>
            </a:r>
            <a:endParaRPr lang="zh-CN" altLang="en-US" sz="1400" dirty="0"/>
          </a:p>
        </p:txBody>
      </p:sp>
      <p:sp>
        <p:nvSpPr>
          <p:cNvPr id="61" name="矩形 60"/>
          <p:cNvSpPr/>
          <p:nvPr/>
        </p:nvSpPr>
        <p:spPr>
          <a:xfrm>
            <a:off x="6190032" y="2085321"/>
            <a:ext cx="366150" cy="307777"/>
          </a:xfrm>
          <a:prstGeom prst="rect">
            <a:avLst/>
          </a:prstGeom>
        </p:spPr>
        <p:txBody>
          <a:bodyPr wrap="square">
            <a:spAutoFit/>
          </a:bodyPr>
          <a:lstStyle/>
          <a:p>
            <a:r>
              <a:rPr lang="en-US" altLang="zh-CN" sz="1400" b="1" dirty="0">
                <a:solidFill>
                  <a:srgbClr val="D98431"/>
                </a:solidFill>
                <a:latin typeface="微软雅黑" panose="020B0503020204020204" pitchFamily="34" charset="-122"/>
                <a:ea typeface="微软雅黑" panose="020B0503020204020204" pitchFamily="34" charset="-122"/>
                <a:cs typeface="Arial" charset="0"/>
              </a:rPr>
              <a:t>4</a:t>
            </a:r>
            <a:endParaRPr lang="zh-CN" altLang="en-US" sz="1400" dirty="0"/>
          </a:p>
        </p:txBody>
      </p:sp>
      <p:sp>
        <p:nvSpPr>
          <p:cNvPr id="62" name="矩形 61"/>
          <p:cNvSpPr/>
          <p:nvPr/>
        </p:nvSpPr>
        <p:spPr>
          <a:xfrm>
            <a:off x="6753292" y="2085321"/>
            <a:ext cx="366150" cy="307777"/>
          </a:xfrm>
          <a:prstGeom prst="rect">
            <a:avLst/>
          </a:prstGeom>
        </p:spPr>
        <p:txBody>
          <a:bodyPr wrap="square">
            <a:spAutoFit/>
          </a:bodyPr>
          <a:lstStyle/>
          <a:p>
            <a:r>
              <a:rPr lang="en-US" altLang="zh-CN" sz="1400" b="1" dirty="0">
                <a:solidFill>
                  <a:srgbClr val="D98431"/>
                </a:solidFill>
                <a:latin typeface="微软雅黑" panose="020B0503020204020204" pitchFamily="34" charset="-122"/>
                <a:ea typeface="微软雅黑" panose="020B0503020204020204" pitchFamily="34" charset="-122"/>
                <a:cs typeface="Arial" charset="0"/>
              </a:rPr>
              <a:t>5</a:t>
            </a:r>
            <a:endParaRPr lang="zh-CN" altLang="en-US" sz="1400" dirty="0"/>
          </a:p>
        </p:txBody>
      </p:sp>
      <p:sp>
        <p:nvSpPr>
          <p:cNvPr id="3" name="矩形 2"/>
          <p:cNvSpPr/>
          <p:nvPr/>
        </p:nvSpPr>
        <p:spPr>
          <a:xfrm>
            <a:off x="5829673" y="429114"/>
            <a:ext cx="3239991" cy="307777"/>
          </a:xfrm>
          <a:prstGeom prst="rect">
            <a:avLst/>
          </a:prstGeom>
        </p:spPr>
        <p:txBody>
          <a:bodyPr wrap="none">
            <a:spAutoFit/>
          </a:bodyPr>
          <a:lstStyle/>
          <a:p>
            <a:r>
              <a:rPr lang="zh-CN" altLang="en-US" sz="1400" b="1" kern="100" dirty="0">
                <a:latin typeface="微软雅黑" panose="020B0503020204020204" pitchFamily="34" charset="-122"/>
                <a:ea typeface="微软雅黑" panose="020B0503020204020204" pitchFamily="34" charset="-122"/>
                <a:cs typeface="Times New Roman" panose="02020603050405020304" pitchFamily="18" charset="0"/>
              </a:rPr>
              <a:t>真没想到</a:t>
            </a:r>
            <a:r>
              <a:rPr lang="en-US" altLang="zh-CN" sz="1400" b="1" kern="100" dirty="0">
                <a:latin typeface="微软雅黑" panose="020B0503020204020204" pitchFamily="34" charset="-122"/>
                <a:ea typeface="微软雅黑" panose="020B0503020204020204" pitchFamily="34" charset="-122"/>
                <a:cs typeface="Times New Roman" panose="02020603050405020304" pitchFamily="18" charset="0"/>
              </a:rPr>
              <a:t>Hamlet</a:t>
            </a:r>
            <a:r>
              <a:rPr lang="zh-CN" altLang="en-US" sz="1400" b="1" kern="100" dirty="0">
                <a:latin typeface="微软雅黑" panose="020B0503020204020204" pitchFamily="34" charset="-122"/>
                <a:ea typeface="微软雅黑" panose="020B0503020204020204" pitchFamily="34" charset="-122"/>
                <a:cs typeface="Times New Roman" panose="02020603050405020304" pitchFamily="18" charset="0"/>
              </a:rPr>
              <a:t>中这个单词出现最多</a:t>
            </a:r>
            <a:r>
              <a:rPr lang="en-US" altLang="zh-CN" sz="1400" b="1"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200" dirty="0"/>
          </a:p>
        </p:txBody>
      </p:sp>
      <p:sp>
        <p:nvSpPr>
          <p:cNvPr id="55" name="矩形 54"/>
          <p:cNvSpPr/>
          <p:nvPr/>
        </p:nvSpPr>
        <p:spPr bwMode="auto">
          <a:xfrm>
            <a:off x="7148178" y="877365"/>
            <a:ext cx="416846" cy="253396"/>
          </a:xfrm>
          <a:prstGeom prst="rect">
            <a:avLst/>
          </a:prstGeom>
          <a:pattFill prst="solidDmnd">
            <a:fgClr>
              <a:schemeClr val="bg1">
                <a:lumMod val="95000"/>
              </a:schemeClr>
            </a:fgClr>
            <a:bgClr>
              <a:schemeClr val="bg1"/>
            </a:bgClr>
          </a:patt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5600" b="0" i="0" u="none" strike="noStrike" kern="1200" cap="none" spc="0" normalizeH="0" baseline="0" noProof="0" dirty="0">
              <a:ln>
                <a:noFill/>
              </a:ln>
              <a:solidFill>
                <a:srgbClr val="000000"/>
              </a:solidFill>
              <a:effectLst/>
              <a:uLnTx/>
              <a:uFillTx/>
              <a:latin typeface="Gill Sans" charset="0"/>
              <a:ea typeface="ヒラギノ角ゴ ProN W3" charset="0"/>
              <a:cs typeface="ヒラギノ角ゴ ProN W3" charset="0"/>
              <a:sym typeface="Gill Sans" charset="0"/>
            </a:endParaRPr>
          </a:p>
        </p:txBody>
      </p:sp>
      <p:sp>
        <p:nvSpPr>
          <p:cNvPr id="65" name="矩形 64"/>
          <p:cNvSpPr/>
          <p:nvPr/>
        </p:nvSpPr>
        <p:spPr>
          <a:xfrm>
            <a:off x="7198874" y="854917"/>
            <a:ext cx="366150" cy="307777"/>
          </a:xfrm>
          <a:prstGeom prst="rect">
            <a:avLst/>
          </a:prstGeom>
        </p:spPr>
        <p:txBody>
          <a:bodyPr wrap="square">
            <a:spAutoFit/>
          </a:bodyPr>
          <a:lstStyle/>
          <a:p>
            <a:r>
              <a:rPr lang="en-US" altLang="zh-CN" sz="1400" b="1" dirty="0">
                <a:solidFill>
                  <a:srgbClr val="D98431"/>
                </a:solidFill>
                <a:latin typeface="微软雅黑" panose="020B0503020204020204" pitchFamily="34" charset="-122"/>
                <a:ea typeface="微软雅黑" panose="020B0503020204020204" pitchFamily="34" charset="-122"/>
                <a:cs typeface="Arial" charset="0"/>
              </a:rPr>
              <a:t>1</a:t>
            </a:r>
            <a:endParaRPr lang="zh-CN" altLang="en-US" sz="1400" dirty="0"/>
          </a:p>
        </p:txBody>
      </p:sp>
    </p:spTree>
    <p:extLst>
      <p:ext uri="{BB962C8B-B14F-4D97-AF65-F5344CB8AC3E}">
        <p14:creationId xmlns:p14="http://schemas.microsoft.com/office/powerpoint/2010/main" val="4011399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cxnSp>
        <p:nvCxnSpPr>
          <p:cNvPr id="34" name="直接连接符 33"/>
          <p:cNvCxnSpPr>
            <a:cxnSpLocks noChangeAspect="1"/>
          </p:cNvCxnSpPr>
          <p:nvPr/>
        </p:nvCxnSpPr>
        <p:spPr>
          <a:xfrm rot="60000" flipV="1">
            <a:off x="179512" y="4111170"/>
            <a:ext cx="8641188" cy="960112"/>
          </a:xfrm>
          <a:prstGeom prst="line">
            <a:avLst/>
          </a:prstGeom>
          <a:ln w="34925">
            <a:solidFill>
              <a:srgbClr val="0070C0"/>
            </a:solidFill>
          </a:ln>
        </p:spPr>
        <p:style>
          <a:lnRef idx="1">
            <a:schemeClr val="dk1"/>
          </a:lnRef>
          <a:fillRef idx="0">
            <a:schemeClr val="dk1"/>
          </a:fillRef>
          <a:effectRef idx="0">
            <a:schemeClr val="dk1"/>
          </a:effectRef>
          <a:fontRef idx="minor">
            <a:schemeClr val="tx1"/>
          </a:fontRef>
        </p:style>
      </p:cxnSp>
      <p:grpSp>
        <p:nvGrpSpPr>
          <p:cNvPr id="35" name="组合 34"/>
          <p:cNvGrpSpPr>
            <a:grpSpLocks noChangeAspect="1"/>
          </p:cNvGrpSpPr>
          <p:nvPr/>
        </p:nvGrpSpPr>
        <p:grpSpPr>
          <a:xfrm rot="177950">
            <a:off x="8478506" y="3521313"/>
            <a:ext cx="538686" cy="712625"/>
            <a:chOff x="8184848" y="1528278"/>
            <a:chExt cx="915709" cy="1404112"/>
          </a:xfrm>
        </p:grpSpPr>
        <p:cxnSp>
          <p:nvCxnSpPr>
            <p:cNvPr id="36" name="直接连接符 35"/>
            <p:cNvCxnSpPr/>
            <p:nvPr/>
          </p:nvCxnSpPr>
          <p:spPr>
            <a:xfrm>
              <a:off x="8184848" y="1560745"/>
              <a:ext cx="92049" cy="137164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8202190" y="1528278"/>
              <a:ext cx="898367" cy="536213"/>
              <a:chOff x="8204763" y="1483692"/>
              <a:chExt cx="1164045" cy="817288"/>
            </a:xfrm>
          </p:grpSpPr>
          <p:sp>
            <p:nvSpPr>
              <p:cNvPr id="38" name="矩形 37"/>
              <p:cNvSpPr/>
              <p:nvPr/>
            </p:nvSpPr>
            <p:spPr>
              <a:xfrm rot="21347158">
                <a:off x="8205453" y="1508413"/>
                <a:ext cx="1156902" cy="792567"/>
              </a:xfrm>
              <a:prstGeom prst="rect">
                <a:avLst/>
              </a:prstGeom>
              <a:noFill/>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Gill Sans"/>
                  <a:sym typeface="Gill Sans" charset="0"/>
                </a:endParaRPr>
              </a:p>
            </p:txBody>
          </p:sp>
          <p:sp>
            <p:nvSpPr>
              <p:cNvPr id="39" name="矩形 38"/>
              <p:cNvSpPr/>
              <p:nvPr/>
            </p:nvSpPr>
            <p:spPr>
              <a:xfrm rot="21317301">
                <a:off x="8204763" y="1558415"/>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0" name="矩形 39"/>
              <p:cNvSpPr/>
              <p:nvPr/>
            </p:nvSpPr>
            <p:spPr>
              <a:xfrm rot="21317301">
                <a:off x="8598077" y="1515594"/>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1" name="矩形 40"/>
              <p:cNvSpPr/>
              <p:nvPr/>
            </p:nvSpPr>
            <p:spPr>
              <a:xfrm rot="21317301">
                <a:off x="8965920" y="1483692"/>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2" name="矩形 41"/>
              <p:cNvSpPr/>
              <p:nvPr/>
            </p:nvSpPr>
            <p:spPr>
              <a:xfrm rot="21317301">
                <a:off x="8414168" y="1715662"/>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3" name="矩形 42"/>
              <p:cNvSpPr/>
              <p:nvPr/>
            </p:nvSpPr>
            <p:spPr>
              <a:xfrm rot="21317301">
                <a:off x="8797829" y="1684870"/>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4" name="矩形 43"/>
              <p:cNvSpPr/>
              <p:nvPr/>
            </p:nvSpPr>
            <p:spPr>
              <a:xfrm rot="21317301">
                <a:off x="8246506" y="1934707"/>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5" name="矩形 44"/>
              <p:cNvSpPr/>
              <p:nvPr/>
            </p:nvSpPr>
            <p:spPr>
              <a:xfrm rot="21317301">
                <a:off x="8618241" y="1904610"/>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6" name="矩形 45"/>
              <p:cNvSpPr/>
              <p:nvPr/>
            </p:nvSpPr>
            <p:spPr>
              <a:xfrm rot="21317301">
                <a:off x="9001629" y="1880783"/>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7" name="矩形 46"/>
              <p:cNvSpPr/>
              <p:nvPr/>
            </p:nvSpPr>
            <p:spPr>
              <a:xfrm rot="21317301">
                <a:off x="9167267" y="1664990"/>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8" name="矩形 47"/>
              <p:cNvSpPr/>
              <p:nvPr/>
            </p:nvSpPr>
            <p:spPr>
              <a:xfrm rot="21317301">
                <a:off x="8447028" y="2118481"/>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9" name="矩形 48"/>
              <p:cNvSpPr/>
              <p:nvPr/>
            </p:nvSpPr>
            <p:spPr>
              <a:xfrm rot="21317301">
                <a:off x="8825267" y="2071680"/>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50" name="矩形 49"/>
              <p:cNvSpPr/>
              <p:nvPr/>
            </p:nvSpPr>
            <p:spPr>
              <a:xfrm rot="21317301">
                <a:off x="9188068" y="2064165"/>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grpSp>
      </p:grpSp>
      <p:pic>
        <p:nvPicPr>
          <p:cNvPr id="51" name="图片 50"/>
          <p:cNvPicPr>
            <a:picLocks noChangeAspect="1"/>
          </p:cNvPicPr>
          <p:nvPr/>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rot="21266528">
            <a:off x="5916474" y="3689117"/>
            <a:ext cx="808374" cy="730939"/>
          </a:xfrm>
          <a:prstGeom prst="rect">
            <a:avLst/>
          </a:prstGeom>
          <a:noFill/>
        </p:spPr>
      </p:pic>
      <p:sp>
        <p:nvSpPr>
          <p:cNvPr id="53" name="矩形 52">
            <a:extLst>
              <a:ext uri="{FF2B5EF4-FFF2-40B4-BE49-F238E27FC236}">
                <a16:creationId xmlns:a16="http://schemas.microsoft.com/office/drawing/2014/main" id="{FFBA0611-5044-4ECB-9428-A456DF852D76}"/>
              </a:ext>
            </a:extLst>
          </p:cNvPr>
          <p:cNvSpPr/>
          <p:nvPr/>
        </p:nvSpPr>
        <p:spPr>
          <a:xfrm>
            <a:off x="394878" y="1077394"/>
            <a:ext cx="4729464" cy="2795924"/>
          </a:xfrm>
          <a:prstGeom prst="rect">
            <a:avLst/>
          </a:prstGeom>
        </p:spPr>
        <p:txBody>
          <a:bodyPr wrap="square">
            <a:noAutofit/>
          </a:bodyPr>
          <a:lstStyle/>
          <a:p>
            <a:pPr marL="0" marR="0" lvl="0" indent="0" algn="l" defTabSz="914400" rtl="0" eaLnBrk="1" fontAlgn="base" latinLnBrk="0" hangingPunct="1">
              <a:lnSpc>
                <a:spcPct val="200000"/>
              </a:lnSpc>
              <a:spcBef>
                <a:spcPct val="0"/>
              </a:spcBef>
              <a:spcAft>
                <a:spcPct val="0"/>
              </a:spcAft>
              <a:buClrTx/>
              <a:buSzTx/>
              <a:buFontTx/>
              <a:buNone/>
              <a:tabLst/>
              <a:defRPr/>
            </a:pPr>
            <a:r>
              <a:rPr lang="zh-CN" altLang="en-US" sz="2400" b="1" noProof="0" dirty="0">
                <a:latin typeface="微软雅黑" panose="020B0503020204020204" pitchFamily="34" charset="-122"/>
                <a:ea typeface="微软雅黑" panose="020B0503020204020204" pitchFamily="34" charset="-122"/>
                <a:cs typeface="Arial" charset="0"/>
              </a:rPr>
              <a:t>文件和</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数据处理</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16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400" b="1" dirty="0">
                <a:latin typeface="微软雅黑" panose="020B0503020204020204" pitchFamily="34" charset="-122"/>
                <a:ea typeface="微软雅黑" panose="020B0503020204020204" pitchFamily="34" charset="-122"/>
                <a:cs typeface="Arial" charset="0"/>
              </a:rPr>
              <a:t>文件的读写</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16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400" b="1" dirty="0">
                <a:latin typeface="微软雅黑" panose="020B0503020204020204" pitchFamily="34" charset="-122"/>
                <a:ea typeface="微软雅黑" panose="020B0503020204020204" pitchFamily="34" charset="-122"/>
                <a:cs typeface="Arial" charset="0"/>
              </a:rPr>
              <a:t>一二维数据的处理和存储</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16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利用</a:t>
            </a:r>
            <a:r>
              <a:rPr lang="en-US" altLang="zh-CN" sz="2400" b="1" dirty="0" err="1">
                <a:latin typeface="微软雅黑" panose="020B0503020204020204" pitchFamily="34" charset="-122"/>
                <a:ea typeface="微软雅黑" panose="020B0503020204020204" pitchFamily="34" charset="-122"/>
                <a:cs typeface="Arial" charset="0"/>
              </a:rPr>
              <a:t>wordcloud</a:t>
            </a:r>
            <a:r>
              <a:rPr lang="zh-CN" altLang="en-US" sz="2400" b="1" dirty="0">
                <a:latin typeface="微软雅黑" panose="020B0503020204020204" pitchFamily="34" charset="-122"/>
                <a:ea typeface="微软雅黑" panose="020B0503020204020204" pitchFamily="34" charset="-122"/>
                <a:cs typeface="Arial" charset="0"/>
              </a:rPr>
              <a:t>库生成词云</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54" name="矩形 53">
            <a:extLst>
              <a:ext uri="{FF2B5EF4-FFF2-40B4-BE49-F238E27FC236}">
                <a16:creationId xmlns:a16="http://schemas.microsoft.com/office/drawing/2014/main" id="{573085BD-72F8-4D20-AFAD-F9F09B03F589}"/>
              </a:ext>
            </a:extLst>
          </p:cNvPr>
          <p:cNvSpPr/>
          <p:nvPr/>
        </p:nvSpPr>
        <p:spPr>
          <a:xfrm>
            <a:off x="251520" y="388461"/>
            <a:ext cx="8682446" cy="581057"/>
          </a:xfrm>
          <a:prstGeom prst="rect">
            <a:avLst/>
          </a:prstGeom>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第</a:t>
            </a:r>
            <a:r>
              <a:rPr lang="en-US" altLang="zh-CN" sz="2400" b="1" dirty="0">
                <a:solidFill>
                  <a:srgbClr val="0070C0"/>
                </a:solidFill>
                <a:latin typeface="微软雅黑" panose="020B0503020204020204" pitchFamily="34" charset="-122"/>
                <a:ea typeface="微软雅黑" panose="020B0503020204020204" pitchFamily="34" charset="-122"/>
                <a:cs typeface="Arial" charset="0"/>
              </a:rPr>
              <a:t>12-13</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周  文件和数据格式化</a:t>
            </a:r>
          </a:p>
        </p:txBody>
      </p:sp>
      <p:sp>
        <p:nvSpPr>
          <p:cNvPr id="24" name="矩形 23"/>
          <p:cNvSpPr/>
          <p:nvPr/>
        </p:nvSpPr>
        <p:spPr>
          <a:xfrm>
            <a:off x="333339" y="4009066"/>
            <a:ext cx="5570757" cy="400110"/>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D98431"/>
                </a:solidFill>
                <a:effectLst/>
                <a:uLnTx/>
                <a:uFillTx/>
                <a:latin typeface="微软雅黑" panose="020B0503020204020204" pitchFamily="34" charset="-122"/>
                <a:ea typeface="微软雅黑" panose="020B0503020204020204" pitchFamily="34" charset="-122"/>
                <a:cs typeface="Arial" charset="0"/>
                <a:sym typeface="Gill Sans" charset="0"/>
              </a:rPr>
              <a:t>第七周学会更艺术地处理一组数据以及制作词云</a:t>
            </a:r>
            <a:endParaRPr kumimoji="0" lang="zh-CN" altLang="en-US" sz="2000" b="0" i="0" u="none" strike="noStrike" kern="1200" cap="none" spc="0" normalizeH="0" baseline="0" noProof="0" dirty="0">
              <a:ln>
                <a:noFill/>
              </a:ln>
              <a:solidFill>
                <a:srgbClr val="D98431"/>
              </a:solidFill>
              <a:effectLst/>
              <a:uLnTx/>
              <a:uFillTx/>
              <a:latin typeface="Gill Sans" charset="0"/>
              <a:sym typeface="Gill Sans" charset="0"/>
            </a:endParaRPr>
          </a:p>
        </p:txBody>
      </p:sp>
      <p:sp>
        <p:nvSpPr>
          <p:cNvPr id="25" name="矩形 24"/>
          <p:cNvSpPr/>
          <p:nvPr/>
        </p:nvSpPr>
        <p:spPr>
          <a:xfrm>
            <a:off x="3995936" y="4664940"/>
            <a:ext cx="5148064" cy="369332"/>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1800" b="1" noProof="0" dirty="0">
                <a:latin typeface="微软雅黑" panose="020B0503020204020204" pitchFamily="34" charset="-122"/>
                <a:ea typeface="微软雅黑" panose="020B0503020204020204" pitchFamily="34" charset="-122"/>
                <a:cs typeface="Arial" charset="0"/>
              </a:rPr>
              <a:t>能够生成词云，也是高手了！好消息，快结课了！</a:t>
            </a:r>
            <a:endParaRPr kumimoji="0" lang="zh-CN" altLang="en-US" sz="1800" b="0" i="0" u="none" strike="noStrike" kern="1200" cap="none" spc="0" normalizeH="0" baseline="0" noProof="0" dirty="0">
              <a:ln>
                <a:noFill/>
              </a:ln>
              <a:solidFill>
                <a:srgbClr val="000000"/>
              </a:solidFill>
              <a:effectLst/>
              <a:uLnTx/>
              <a:uFillTx/>
              <a:latin typeface="Gill Sans" charset="0"/>
              <a:sym typeface="Gill Sans" charset="0"/>
            </a:endParaRPr>
          </a:p>
        </p:txBody>
      </p:sp>
      <p:sp>
        <p:nvSpPr>
          <p:cNvPr id="6" name="矩形 5"/>
          <p:cNvSpPr/>
          <p:nvPr/>
        </p:nvSpPr>
        <p:spPr>
          <a:xfrm>
            <a:off x="7639538" y="1419789"/>
            <a:ext cx="1261884" cy="30777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1400" b="1" dirty="0">
                <a:solidFill>
                  <a:srgbClr val="0070C0"/>
                </a:solidFill>
                <a:latin typeface="微软雅黑" panose="020B0503020204020204" pitchFamily="34" charset="-122"/>
                <a:ea typeface="微软雅黑" panose="020B0503020204020204" pitchFamily="34" charset="-122"/>
                <a:cs typeface="Arial" charset="0"/>
              </a:rPr>
              <a:t>自动轨迹绘制</a:t>
            </a:r>
            <a:endParaRPr kumimoji="0" lang="zh-CN" altLang="en-US" sz="1400" b="0" i="0" u="none" strike="noStrike" kern="1200" cap="none" spc="0" normalizeH="0" baseline="0" noProof="0" dirty="0">
              <a:ln>
                <a:noFill/>
              </a:ln>
              <a:solidFill>
                <a:srgbClr val="0070C0"/>
              </a:solidFill>
              <a:effectLst/>
              <a:uLnTx/>
              <a:uFillTx/>
              <a:latin typeface="Gill Sans" charset="0"/>
              <a:sym typeface="Gill Sans" charset="0"/>
            </a:endParaRPr>
          </a:p>
        </p:txBody>
      </p:sp>
      <p:sp>
        <p:nvSpPr>
          <p:cNvPr id="52" name="矩形 51"/>
          <p:cNvSpPr/>
          <p:nvPr/>
        </p:nvSpPr>
        <p:spPr>
          <a:xfrm>
            <a:off x="7271116" y="3146574"/>
            <a:ext cx="1620957" cy="30777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政府工作报告词云</a:t>
            </a:r>
            <a:endParaRPr kumimoji="0" lang="zh-CN" altLang="en-US" sz="1400" b="0" i="0" u="none" strike="noStrike" kern="1200" cap="none" spc="0" normalizeH="0" baseline="0" noProof="0" dirty="0">
              <a:ln>
                <a:noFill/>
              </a:ln>
              <a:solidFill>
                <a:srgbClr val="0070C0"/>
              </a:solidFill>
              <a:effectLst/>
              <a:uLnTx/>
              <a:uFillTx/>
              <a:latin typeface="Gill Sans" charset="0"/>
              <a:sym typeface="Gill Sans" charset="0"/>
            </a:endParaRPr>
          </a:p>
        </p:txBody>
      </p:sp>
      <p:pic>
        <p:nvPicPr>
          <p:cNvPr id="7" name="图片 6"/>
          <p:cNvPicPr>
            <a:picLocks noChangeAspect="1"/>
          </p:cNvPicPr>
          <p:nvPr/>
        </p:nvPicPr>
        <p:blipFill>
          <a:blip r:embed="rId4"/>
          <a:stretch>
            <a:fillRect/>
          </a:stretch>
        </p:blipFill>
        <p:spPr>
          <a:xfrm>
            <a:off x="5058136" y="161255"/>
            <a:ext cx="1154090" cy="1338997"/>
          </a:xfrm>
          <a:prstGeom prst="rect">
            <a:avLst/>
          </a:prstGeom>
        </p:spPr>
      </p:pic>
      <p:sp>
        <p:nvSpPr>
          <p:cNvPr id="9" name="右箭头 8"/>
          <p:cNvSpPr/>
          <p:nvPr/>
        </p:nvSpPr>
        <p:spPr bwMode="auto">
          <a:xfrm>
            <a:off x="6389849" y="699822"/>
            <a:ext cx="366150" cy="216024"/>
          </a:xfrm>
          <a:prstGeom prst="rightArrow">
            <a:avLst/>
          </a:prstGeom>
          <a:solidFill>
            <a:srgbClr val="1C86EE"/>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5600" b="0" i="0" u="none" strike="noStrike" kern="1200" cap="none" spc="0" normalizeH="0" baseline="0" noProof="0">
              <a:ln>
                <a:noFill/>
              </a:ln>
              <a:solidFill>
                <a:srgbClr val="000000"/>
              </a:solidFill>
              <a:effectLst/>
              <a:uLnTx/>
              <a:uFillTx/>
              <a:latin typeface="Gill Sans" charset="0"/>
              <a:ea typeface="ヒラギノ角ゴ ProN W3" charset="0"/>
              <a:cs typeface="ヒラギノ角ゴ ProN W3" charset="0"/>
              <a:sym typeface="Gill Sans" charset="0"/>
            </a:endParaRPr>
          </a:p>
        </p:txBody>
      </p:sp>
      <p:pic>
        <p:nvPicPr>
          <p:cNvPr id="55" name="图片 54">
            <a:extLst>
              <a:ext uri="{FF2B5EF4-FFF2-40B4-BE49-F238E27FC236}">
                <a16:creationId xmlns:a16="http://schemas.microsoft.com/office/drawing/2014/main" id="{321B545B-B6E4-4F58-98C2-46381CEEC15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37075" y="244149"/>
            <a:ext cx="1554612" cy="1127369"/>
          </a:xfrm>
          <a:prstGeom prst="rect">
            <a:avLst/>
          </a:prstGeom>
        </p:spPr>
      </p:pic>
      <p:pic>
        <p:nvPicPr>
          <p:cNvPr id="30" name="图片 2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13603" y="1607725"/>
            <a:ext cx="2201219" cy="2038165"/>
          </a:xfrm>
          <a:prstGeom prst="rect">
            <a:avLst/>
          </a:prstGeom>
        </p:spPr>
      </p:pic>
    </p:spTree>
    <p:extLst>
      <p:ext uri="{BB962C8B-B14F-4D97-AF65-F5344CB8AC3E}">
        <p14:creationId xmlns:p14="http://schemas.microsoft.com/office/powerpoint/2010/main" val="3599349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573085BD-72F8-4D20-AFAD-F9F09B03F589}"/>
              </a:ext>
            </a:extLst>
          </p:cNvPr>
          <p:cNvSpPr/>
          <p:nvPr/>
        </p:nvSpPr>
        <p:spPr>
          <a:xfrm>
            <a:off x="0" y="2067694"/>
            <a:ext cx="9144000" cy="662554"/>
          </a:xfrm>
          <a:prstGeom prst="rect">
            <a:avLst/>
          </a:prstGeom>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EPISODE 3: Python</a:t>
            </a:r>
            <a:r>
              <a:rPr lang="zh-CN" altLang="en-US" sz="2800" b="1" dirty="0">
                <a:solidFill>
                  <a:srgbClr val="0070C0"/>
                </a:solidFill>
                <a:latin typeface="微软雅黑" panose="020B0503020204020204" pitchFamily="34" charset="-122"/>
                <a:ea typeface="微软雅黑" panose="020B0503020204020204" pitchFamily="34" charset="-122"/>
                <a:cs typeface="Arial" charset="0"/>
              </a:rPr>
              <a:t>编程思维</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Tree>
    <p:extLst>
      <p:ext uri="{BB962C8B-B14F-4D97-AF65-F5344CB8AC3E}">
        <p14:creationId xmlns:p14="http://schemas.microsoft.com/office/powerpoint/2010/main" val="48559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cxnSp>
        <p:nvCxnSpPr>
          <p:cNvPr id="34" name="直接连接符 33"/>
          <p:cNvCxnSpPr>
            <a:cxnSpLocks noChangeAspect="1"/>
          </p:cNvCxnSpPr>
          <p:nvPr/>
        </p:nvCxnSpPr>
        <p:spPr>
          <a:xfrm rot="60000" flipV="1">
            <a:off x="179512" y="4111170"/>
            <a:ext cx="8641188" cy="960112"/>
          </a:xfrm>
          <a:prstGeom prst="line">
            <a:avLst/>
          </a:prstGeom>
          <a:ln w="34925">
            <a:solidFill>
              <a:srgbClr val="0070C0"/>
            </a:solidFill>
          </a:ln>
        </p:spPr>
        <p:style>
          <a:lnRef idx="1">
            <a:schemeClr val="dk1"/>
          </a:lnRef>
          <a:fillRef idx="0">
            <a:schemeClr val="dk1"/>
          </a:fillRef>
          <a:effectRef idx="0">
            <a:schemeClr val="dk1"/>
          </a:effectRef>
          <a:fontRef idx="minor">
            <a:schemeClr val="tx1"/>
          </a:fontRef>
        </p:style>
      </p:cxnSp>
      <p:grpSp>
        <p:nvGrpSpPr>
          <p:cNvPr id="35" name="组合 34"/>
          <p:cNvGrpSpPr>
            <a:grpSpLocks noChangeAspect="1"/>
          </p:cNvGrpSpPr>
          <p:nvPr/>
        </p:nvGrpSpPr>
        <p:grpSpPr>
          <a:xfrm rot="177950">
            <a:off x="8478506" y="3521313"/>
            <a:ext cx="538686" cy="712625"/>
            <a:chOff x="8184848" y="1528278"/>
            <a:chExt cx="915709" cy="1404112"/>
          </a:xfrm>
        </p:grpSpPr>
        <p:cxnSp>
          <p:nvCxnSpPr>
            <p:cNvPr id="36" name="直接连接符 35"/>
            <p:cNvCxnSpPr/>
            <p:nvPr/>
          </p:nvCxnSpPr>
          <p:spPr>
            <a:xfrm>
              <a:off x="8184848" y="1560745"/>
              <a:ext cx="92049" cy="137164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8202190" y="1528278"/>
              <a:ext cx="898367" cy="536213"/>
              <a:chOff x="8204763" y="1483692"/>
              <a:chExt cx="1164045" cy="817288"/>
            </a:xfrm>
          </p:grpSpPr>
          <p:sp>
            <p:nvSpPr>
              <p:cNvPr id="38" name="矩形 37"/>
              <p:cNvSpPr/>
              <p:nvPr/>
            </p:nvSpPr>
            <p:spPr>
              <a:xfrm rot="21347158">
                <a:off x="8205453" y="1508413"/>
                <a:ext cx="1156902" cy="792567"/>
              </a:xfrm>
              <a:prstGeom prst="rect">
                <a:avLst/>
              </a:prstGeom>
              <a:noFill/>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Gill Sans"/>
                  <a:sym typeface="Gill Sans" charset="0"/>
                </a:endParaRPr>
              </a:p>
            </p:txBody>
          </p:sp>
          <p:sp>
            <p:nvSpPr>
              <p:cNvPr id="39" name="矩形 38"/>
              <p:cNvSpPr/>
              <p:nvPr/>
            </p:nvSpPr>
            <p:spPr>
              <a:xfrm rot="21317301">
                <a:off x="8204763" y="1558415"/>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0" name="矩形 39"/>
              <p:cNvSpPr/>
              <p:nvPr/>
            </p:nvSpPr>
            <p:spPr>
              <a:xfrm rot="21317301">
                <a:off x="8598077" y="1515594"/>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1" name="矩形 40"/>
              <p:cNvSpPr/>
              <p:nvPr/>
            </p:nvSpPr>
            <p:spPr>
              <a:xfrm rot="21317301">
                <a:off x="8965920" y="1483692"/>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2" name="矩形 41"/>
              <p:cNvSpPr/>
              <p:nvPr/>
            </p:nvSpPr>
            <p:spPr>
              <a:xfrm rot="21317301">
                <a:off x="8414168" y="1715662"/>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3" name="矩形 42"/>
              <p:cNvSpPr/>
              <p:nvPr/>
            </p:nvSpPr>
            <p:spPr>
              <a:xfrm rot="21317301">
                <a:off x="8797829" y="1684870"/>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4" name="矩形 43"/>
              <p:cNvSpPr/>
              <p:nvPr/>
            </p:nvSpPr>
            <p:spPr>
              <a:xfrm rot="21317301">
                <a:off x="8246506" y="1934707"/>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5" name="矩形 44"/>
              <p:cNvSpPr/>
              <p:nvPr/>
            </p:nvSpPr>
            <p:spPr>
              <a:xfrm rot="21317301">
                <a:off x="8618241" y="1904610"/>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6" name="矩形 45"/>
              <p:cNvSpPr/>
              <p:nvPr/>
            </p:nvSpPr>
            <p:spPr>
              <a:xfrm rot="21317301">
                <a:off x="9001629" y="1880783"/>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7" name="矩形 46"/>
              <p:cNvSpPr/>
              <p:nvPr/>
            </p:nvSpPr>
            <p:spPr>
              <a:xfrm rot="21317301">
                <a:off x="9167267" y="1664990"/>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8" name="矩形 47"/>
              <p:cNvSpPr/>
              <p:nvPr/>
            </p:nvSpPr>
            <p:spPr>
              <a:xfrm rot="21317301">
                <a:off x="8447028" y="2118481"/>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9" name="矩形 48"/>
              <p:cNvSpPr/>
              <p:nvPr/>
            </p:nvSpPr>
            <p:spPr>
              <a:xfrm rot="21317301">
                <a:off x="8825267" y="2071680"/>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50" name="矩形 49"/>
              <p:cNvSpPr/>
              <p:nvPr/>
            </p:nvSpPr>
            <p:spPr>
              <a:xfrm rot="21317301">
                <a:off x="9188068" y="2064165"/>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grpSp>
      </p:grpSp>
      <p:pic>
        <p:nvPicPr>
          <p:cNvPr id="51" name="图片 50"/>
          <p:cNvPicPr>
            <a:picLocks noChangeAspect="1"/>
          </p:cNvPicPr>
          <p:nvPr/>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rot="21266528">
            <a:off x="6962853" y="3598221"/>
            <a:ext cx="808374" cy="730939"/>
          </a:xfrm>
          <a:prstGeom prst="rect">
            <a:avLst/>
          </a:prstGeom>
          <a:noFill/>
        </p:spPr>
      </p:pic>
      <p:sp>
        <p:nvSpPr>
          <p:cNvPr id="53" name="矩形 52">
            <a:extLst>
              <a:ext uri="{FF2B5EF4-FFF2-40B4-BE49-F238E27FC236}">
                <a16:creationId xmlns:a16="http://schemas.microsoft.com/office/drawing/2014/main" id="{FFBA0611-5044-4ECB-9428-A456DF852D76}"/>
              </a:ext>
            </a:extLst>
          </p:cNvPr>
          <p:cNvSpPr/>
          <p:nvPr/>
        </p:nvSpPr>
        <p:spPr>
          <a:xfrm>
            <a:off x="394878" y="1077394"/>
            <a:ext cx="4729464" cy="2795924"/>
          </a:xfrm>
          <a:prstGeom prst="rect">
            <a:avLst/>
          </a:prstGeom>
        </p:spPr>
        <p:txBody>
          <a:bodyPr wrap="square">
            <a:noAutofit/>
          </a:bodyPr>
          <a:lstStyle/>
          <a:p>
            <a:pPr marL="0" marR="0" lvl="0" indent="0" algn="l" defTabSz="914400" rtl="0" eaLnBrk="1" fontAlgn="base" latinLnBrk="0" hangingPunct="1">
              <a:lnSpc>
                <a:spcPct val="2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lang="zh-CN" altLang="en-US" sz="2400" b="1" dirty="0">
                <a:latin typeface="微软雅黑" panose="020B0503020204020204" pitchFamily="34" charset="-122"/>
                <a:ea typeface="微软雅黑" panose="020B0503020204020204" pitchFamily="34" charset="-122"/>
                <a:cs typeface="Arial" charset="0"/>
              </a:rPr>
              <a:t>之禅与方法学</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16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400" b="1" dirty="0">
                <a:latin typeface="微软雅黑" panose="020B0503020204020204" pitchFamily="34" charset="-122"/>
                <a:ea typeface="微软雅黑" panose="020B0503020204020204" pitchFamily="34" charset="-122"/>
                <a:cs typeface="Arial" charset="0"/>
              </a:rPr>
              <a:t>自顶向下和自底向上</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16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400" b="1" noProof="0" dirty="0">
                <a:latin typeface="微软雅黑" panose="020B0503020204020204" pitchFamily="34" charset="-122"/>
                <a:ea typeface="微软雅黑" panose="020B0503020204020204" pitchFamily="34" charset="-122"/>
                <a:cs typeface="Arial" charset="0"/>
              </a:rPr>
              <a:t>计算思维</a:t>
            </a:r>
            <a:r>
              <a:rPr lang="en-US" altLang="zh-CN" sz="2400" b="1" noProof="0" dirty="0">
                <a:latin typeface="微软雅黑" panose="020B0503020204020204" pitchFamily="34" charset="-122"/>
                <a:ea typeface="微软雅黑" panose="020B0503020204020204" pitchFamily="34" charset="-122"/>
                <a:cs typeface="Arial" charset="0"/>
              </a:rPr>
              <a:t>/</a:t>
            </a:r>
            <a:r>
              <a:rPr lang="zh-CN" altLang="en-US" sz="2400" b="1" noProof="0" dirty="0">
                <a:latin typeface="微软雅黑" panose="020B0503020204020204" pitchFamily="34" charset="-122"/>
                <a:ea typeface="微软雅黑" panose="020B0503020204020204" pitchFamily="34" charset="-122"/>
                <a:cs typeface="Arial" charset="0"/>
              </a:rPr>
              <a:t>计算生态</a:t>
            </a:r>
            <a:r>
              <a:rPr lang="en-US" altLang="zh-CN" sz="2400" b="1" noProof="0" dirty="0">
                <a:latin typeface="微软雅黑" panose="020B0503020204020204" pitchFamily="34" charset="-122"/>
                <a:ea typeface="微软雅黑" panose="020B0503020204020204" pitchFamily="34" charset="-122"/>
                <a:cs typeface="Arial" charset="0"/>
              </a:rPr>
              <a:t>/</a:t>
            </a:r>
            <a:r>
              <a:rPr lang="zh-CN" altLang="en-US" sz="2400" b="1" noProof="0" dirty="0">
                <a:latin typeface="微软雅黑" panose="020B0503020204020204" pitchFamily="34" charset="-122"/>
                <a:ea typeface="微软雅黑" panose="020B0503020204020204" pitchFamily="34" charset="-122"/>
                <a:cs typeface="Arial" charset="0"/>
              </a:rPr>
              <a:t>用户体验</a:t>
            </a:r>
            <a:r>
              <a:rPr lang="en-US" altLang="zh-CN" sz="2400" b="1" noProof="0" dirty="0">
                <a:latin typeface="微软雅黑" panose="020B0503020204020204" pitchFamily="34" charset="-122"/>
                <a:ea typeface="微软雅黑" panose="020B0503020204020204" pitchFamily="34" charset="-122"/>
                <a:cs typeface="Arial" charset="0"/>
              </a:rPr>
              <a:t>…</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16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400" b="1" dirty="0">
                <a:latin typeface="微软雅黑" panose="020B0503020204020204" pitchFamily="34" charset="-122"/>
                <a:ea typeface="微软雅黑" panose="020B0503020204020204" pitchFamily="34" charset="-122"/>
                <a:cs typeface="Arial" charset="0"/>
              </a:rPr>
              <a:t>利用</a:t>
            </a:r>
            <a:r>
              <a:rPr lang="en-US" altLang="zh-CN" sz="2400" b="1" dirty="0" err="1">
                <a:latin typeface="微软雅黑" panose="020B0503020204020204" pitchFamily="34" charset="-122"/>
                <a:ea typeface="微软雅黑" panose="020B0503020204020204" pitchFamily="34" charset="-122"/>
                <a:cs typeface="Arial" charset="0"/>
              </a:rPr>
              <a:t>os</a:t>
            </a:r>
            <a:r>
              <a:rPr lang="zh-CN" altLang="en-US" sz="2400" b="1" dirty="0">
                <a:latin typeface="微软雅黑" panose="020B0503020204020204" pitchFamily="34" charset="-122"/>
                <a:ea typeface="微软雅黑" panose="020B0503020204020204" pitchFamily="34" charset="-122"/>
                <a:cs typeface="Arial" charset="0"/>
              </a:rPr>
              <a:t>库整理操作系统文件夹</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54" name="矩形 53">
            <a:extLst>
              <a:ext uri="{FF2B5EF4-FFF2-40B4-BE49-F238E27FC236}">
                <a16:creationId xmlns:a16="http://schemas.microsoft.com/office/drawing/2014/main" id="{573085BD-72F8-4D20-AFAD-F9F09B03F589}"/>
              </a:ext>
            </a:extLst>
          </p:cNvPr>
          <p:cNvSpPr/>
          <p:nvPr/>
        </p:nvSpPr>
        <p:spPr>
          <a:xfrm>
            <a:off x="251520" y="388461"/>
            <a:ext cx="8682446" cy="581057"/>
          </a:xfrm>
          <a:prstGeom prst="rect">
            <a:avLst/>
          </a:prstGeom>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第</a:t>
            </a: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14-16</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周  程序设计方法学</a:t>
            </a:r>
          </a:p>
        </p:txBody>
      </p:sp>
      <p:sp>
        <p:nvSpPr>
          <p:cNvPr id="24" name="矩形 23"/>
          <p:cNvSpPr/>
          <p:nvPr/>
        </p:nvSpPr>
        <p:spPr>
          <a:xfrm>
            <a:off x="1357680" y="4016937"/>
            <a:ext cx="4031873" cy="400110"/>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D98431"/>
                </a:solidFill>
                <a:effectLst/>
                <a:uLnTx/>
                <a:uFillTx/>
                <a:latin typeface="微软雅黑" panose="020B0503020204020204" pitchFamily="34" charset="-122"/>
                <a:ea typeface="微软雅黑" panose="020B0503020204020204" pitchFamily="34" charset="-122"/>
                <a:cs typeface="Arial" charset="0"/>
                <a:sym typeface="Gill Sans" charset="0"/>
              </a:rPr>
              <a:t>第八周学会编程的入门级内功心法</a:t>
            </a:r>
            <a:endParaRPr kumimoji="0" lang="zh-CN" altLang="en-US" sz="2000" b="0" i="0" u="none" strike="noStrike" kern="1200" cap="none" spc="0" normalizeH="0" baseline="0" noProof="0" dirty="0">
              <a:ln>
                <a:noFill/>
              </a:ln>
              <a:solidFill>
                <a:srgbClr val="D98431"/>
              </a:solidFill>
              <a:effectLst/>
              <a:uLnTx/>
              <a:uFillTx/>
              <a:latin typeface="Gill Sans" charset="0"/>
              <a:sym typeface="Gill Sans" charset="0"/>
            </a:endParaRPr>
          </a:p>
        </p:txBody>
      </p:sp>
      <p:sp>
        <p:nvSpPr>
          <p:cNvPr id="25" name="矩形 24"/>
          <p:cNvSpPr/>
          <p:nvPr/>
        </p:nvSpPr>
        <p:spPr>
          <a:xfrm>
            <a:off x="4211960" y="4664940"/>
            <a:ext cx="4932040" cy="369332"/>
          </a:xfrm>
          <a:prstGeom prst="rect">
            <a:avLst/>
          </a:prstGeom>
        </p:spPr>
        <p:txBody>
          <a:bodyPr wrap="square">
            <a:spAutoFit/>
          </a:bodyPr>
          <a:lstStyle/>
          <a:p>
            <a:pPr lvl="0"/>
            <a:r>
              <a:rPr lang="zh-CN" altLang="en-US" sz="1800" b="1" dirty="0">
                <a:latin typeface="微软雅黑" panose="020B0503020204020204" pitchFamily="34" charset="-122"/>
                <a:ea typeface="微软雅黑" panose="020B0503020204020204" pitchFamily="34" charset="-122"/>
                <a:cs typeface="Arial" charset="0"/>
              </a:rPr>
              <a:t>编程有套路，</a:t>
            </a:r>
            <a:r>
              <a:rPr lang="zh-CN" altLang="en-US" sz="1800" b="1" noProof="0" dirty="0">
                <a:latin typeface="微软雅黑" panose="020B0503020204020204" pitchFamily="34" charset="-122"/>
                <a:ea typeface="微软雅黑" panose="020B0503020204020204" pitchFamily="34" charset="-122"/>
                <a:cs typeface="Arial" charset="0"/>
              </a:rPr>
              <a:t>原来该这样！</a:t>
            </a:r>
            <a:endParaRPr kumimoji="0" lang="zh-CN" altLang="en-US" sz="1800" b="0" i="0" u="none" strike="noStrike" kern="1200" cap="none" spc="0" normalizeH="0" baseline="0" noProof="0" dirty="0">
              <a:ln>
                <a:noFill/>
              </a:ln>
              <a:solidFill>
                <a:srgbClr val="000000"/>
              </a:solidFill>
              <a:effectLst/>
              <a:uLnTx/>
              <a:uFillTx/>
              <a:latin typeface="Gill Sans" charset="0"/>
              <a:sym typeface="Gill Sans" charset="0"/>
            </a:endParaRPr>
          </a:p>
        </p:txBody>
      </p:sp>
      <p:sp>
        <p:nvSpPr>
          <p:cNvPr id="52" name="矩形 51"/>
          <p:cNvSpPr/>
          <p:nvPr/>
        </p:nvSpPr>
        <p:spPr>
          <a:xfrm>
            <a:off x="7757177" y="3063075"/>
            <a:ext cx="1261884" cy="30777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1400" b="1" dirty="0">
                <a:solidFill>
                  <a:srgbClr val="0070C0"/>
                </a:solidFill>
                <a:latin typeface="微软雅黑" panose="020B0503020204020204" pitchFamily="34" charset="-122"/>
                <a:ea typeface="微软雅黑" panose="020B0503020204020204" pitchFamily="34" charset="-122"/>
                <a:cs typeface="Arial" charset="0"/>
              </a:rPr>
              <a:t>体育竞技分析</a:t>
            </a:r>
            <a:endParaRPr kumimoji="0" lang="zh-CN" altLang="en-US" sz="1400" b="0" i="0" u="none" strike="noStrike" kern="1200" cap="none" spc="0" normalizeH="0" baseline="0" noProof="0" dirty="0">
              <a:ln>
                <a:noFill/>
              </a:ln>
              <a:solidFill>
                <a:srgbClr val="0070C0"/>
              </a:solidFill>
              <a:effectLst/>
              <a:uLnTx/>
              <a:uFillTx/>
              <a:latin typeface="Gill Sans" charset="0"/>
              <a:sym typeface="Gill Sans" charset="0"/>
            </a:endParaRPr>
          </a:p>
        </p:txBody>
      </p:sp>
      <p:pic>
        <p:nvPicPr>
          <p:cNvPr id="4" name="图片 3">
            <a:extLst>
              <a:ext uri="{FF2B5EF4-FFF2-40B4-BE49-F238E27FC236}">
                <a16:creationId xmlns:a16="http://schemas.microsoft.com/office/drawing/2014/main" id="{87BD9F46-2313-4078-8814-7036C26352D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67705" y="502329"/>
            <a:ext cx="4543372" cy="2087693"/>
          </a:xfrm>
          <a:prstGeom prst="rect">
            <a:avLst/>
          </a:prstGeom>
        </p:spPr>
      </p:pic>
    </p:spTree>
    <p:extLst>
      <p:ext uri="{BB962C8B-B14F-4D97-AF65-F5344CB8AC3E}">
        <p14:creationId xmlns:p14="http://schemas.microsoft.com/office/powerpoint/2010/main" val="2031972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cxnSp>
        <p:nvCxnSpPr>
          <p:cNvPr id="34" name="直接连接符 33"/>
          <p:cNvCxnSpPr>
            <a:cxnSpLocks noChangeAspect="1"/>
          </p:cNvCxnSpPr>
          <p:nvPr/>
        </p:nvCxnSpPr>
        <p:spPr>
          <a:xfrm rot="60000" flipV="1">
            <a:off x="179512" y="4111170"/>
            <a:ext cx="8641188" cy="960112"/>
          </a:xfrm>
          <a:prstGeom prst="line">
            <a:avLst/>
          </a:prstGeom>
          <a:ln w="34925">
            <a:solidFill>
              <a:srgbClr val="0070C0"/>
            </a:solidFill>
          </a:ln>
        </p:spPr>
        <p:style>
          <a:lnRef idx="1">
            <a:schemeClr val="dk1"/>
          </a:lnRef>
          <a:fillRef idx="0">
            <a:schemeClr val="dk1"/>
          </a:fillRef>
          <a:effectRef idx="0">
            <a:schemeClr val="dk1"/>
          </a:effectRef>
          <a:fontRef idx="minor">
            <a:schemeClr val="tx1"/>
          </a:fontRef>
        </p:style>
      </p:cxnSp>
      <p:grpSp>
        <p:nvGrpSpPr>
          <p:cNvPr id="35" name="组合 34"/>
          <p:cNvGrpSpPr>
            <a:grpSpLocks noChangeAspect="1"/>
          </p:cNvGrpSpPr>
          <p:nvPr/>
        </p:nvGrpSpPr>
        <p:grpSpPr>
          <a:xfrm rot="177950">
            <a:off x="8478506" y="3521313"/>
            <a:ext cx="538686" cy="712625"/>
            <a:chOff x="8184848" y="1528278"/>
            <a:chExt cx="915709" cy="1404112"/>
          </a:xfrm>
        </p:grpSpPr>
        <p:cxnSp>
          <p:nvCxnSpPr>
            <p:cNvPr id="36" name="直接连接符 35"/>
            <p:cNvCxnSpPr/>
            <p:nvPr/>
          </p:nvCxnSpPr>
          <p:spPr>
            <a:xfrm>
              <a:off x="8184848" y="1560745"/>
              <a:ext cx="92049" cy="137164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8202190" y="1528278"/>
              <a:ext cx="898367" cy="536213"/>
              <a:chOff x="8204763" y="1483692"/>
              <a:chExt cx="1164045" cy="817288"/>
            </a:xfrm>
          </p:grpSpPr>
          <p:sp>
            <p:nvSpPr>
              <p:cNvPr id="38" name="矩形 37"/>
              <p:cNvSpPr/>
              <p:nvPr/>
            </p:nvSpPr>
            <p:spPr>
              <a:xfrm rot="21347158">
                <a:off x="8205453" y="1508413"/>
                <a:ext cx="1156902" cy="792567"/>
              </a:xfrm>
              <a:prstGeom prst="rect">
                <a:avLst/>
              </a:prstGeom>
              <a:noFill/>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000000"/>
                  </a:solidFill>
                  <a:effectLst/>
                  <a:uLnTx/>
                  <a:uFillTx/>
                  <a:latin typeface="Gill Sans"/>
                  <a:sym typeface="Gill Sans" charset="0"/>
                </a:endParaRPr>
              </a:p>
            </p:txBody>
          </p:sp>
          <p:sp>
            <p:nvSpPr>
              <p:cNvPr id="39" name="矩形 38"/>
              <p:cNvSpPr/>
              <p:nvPr/>
            </p:nvSpPr>
            <p:spPr>
              <a:xfrm rot="21317301">
                <a:off x="8204763" y="1558415"/>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0" name="矩形 39"/>
              <p:cNvSpPr/>
              <p:nvPr/>
            </p:nvSpPr>
            <p:spPr>
              <a:xfrm rot="21317301">
                <a:off x="8598077" y="1515594"/>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1" name="矩形 40"/>
              <p:cNvSpPr/>
              <p:nvPr/>
            </p:nvSpPr>
            <p:spPr>
              <a:xfrm rot="21317301">
                <a:off x="8965920" y="1483692"/>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2" name="矩形 41"/>
              <p:cNvSpPr/>
              <p:nvPr/>
            </p:nvSpPr>
            <p:spPr>
              <a:xfrm rot="21317301">
                <a:off x="8414168" y="1715662"/>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3" name="矩形 42"/>
              <p:cNvSpPr/>
              <p:nvPr/>
            </p:nvSpPr>
            <p:spPr>
              <a:xfrm rot="21317301">
                <a:off x="8797829" y="1684870"/>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4" name="矩形 43"/>
              <p:cNvSpPr/>
              <p:nvPr/>
            </p:nvSpPr>
            <p:spPr>
              <a:xfrm rot="21317301">
                <a:off x="8246506" y="1934707"/>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5" name="矩形 44"/>
              <p:cNvSpPr/>
              <p:nvPr/>
            </p:nvSpPr>
            <p:spPr>
              <a:xfrm rot="21317301">
                <a:off x="8618241" y="1904610"/>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6" name="矩形 45"/>
              <p:cNvSpPr/>
              <p:nvPr/>
            </p:nvSpPr>
            <p:spPr>
              <a:xfrm rot="21317301">
                <a:off x="9001629" y="1880783"/>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7" name="矩形 46"/>
              <p:cNvSpPr/>
              <p:nvPr/>
            </p:nvSpPr>
            <p:spPr>
              <a:xfrm rot="21317301">
                <a:off x="9167267" y="1664990"/>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8" name="矩形 47"/>
              <p:cNvSpPr/>
              <p:nvPr/>
            </p:nvSpPr>
            <p:spPr>
              <a:xfrm rot="21317301">
                <a:off x="8447028" y="2118481"/>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49" name="矩形 48"/>
              <p:cNvSpPr/>
              <p:nvPr/>
            </p:nvSpPr>
            <p:spPr>
              <a:xfrm rot="21317301">
                <a:off x="8825267" y="2071680"/>
                <a:ext cx="180740" cy="173900"/>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sp>
            <p:nvSpPr>
              <p:cNvPr id="50" name="矩形 49"/>
              <p:cNvSpPr/>
              <p:nvPr/>
            </p:nvSpPr>
            <p:spPr>
              <a:xfrm rot="21317301">
                <a:off x="9188068" y="2064165"/>
                <a:ext cx="180740" cy="173901"/>
              </a:xfrm>
              <a:prstGeom prst="rect">
                <a:avLst/>
              </a:prstGeom>
              <a:solidFill>
                <a:schemeClr val="tx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1200" cap="none" spc="0" normalizeH="0" baseline="0" noProof="0">
                  <a:ln>
                    <a:noFill/>
                  </a:ln>
                  <a:solidFill>
                    <a:srgbClr val="FFFFFF"/>
                  </a:solidFill>
                  <a:effectLst/>
                  <a:uLnTx/>
                  <a:uFillTx/>
                  <a:latin typeface="Gill Sans"/>
                  <a:sym typeface="Gill Sans" charset="0"/>
                </a:endParaRPr>
              </a:p>
            </p:txBody>
          </p:sp>
        </p:grpSp>
      </p:grpSp>
      <p:pic>
        <p:nvPicPr>
          <p:cNvPr id="51" name="图片 50"/>
          <p:cNvPicPr>
            <a:picLocks noChangeAspect="1"/>
          </p:cNvPicPr>
          <p:nvPr/>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rot="21266528">
            <a:off x="8033694" y="3505392"/>
            <a:ext cx="808374" cy="730939"/>
          </a:xfrm>
          <a:prstGeom prst="rect">
            <a:avLst/>
          </a:prstGeom>
          <a:noFill/>
        </p:spPr>
      </p:pic>
      <p:sp>
        <p:nvSpPr>
          <p:cNvPr id="53" name="矩形 52">
            <a:extLst>
              <a:ext uri="{FF2B5EF4-FFF2-40B4-BE49-F238E27FC236}">
                <a16:creationId xmlns:a16="http://schemas.microsoft.com/office/drawing/2014/main" id="{FFBA0611-5044-4ECB-9428-A456DF852D76}"/>
              </a:ext>
            </a:extLst>
          </p:cNvPr>
          <p:cNvSpPr/>
          <p:nvPr/>
        </p:nvSpPr>
        <p:spPr>
          <a:xfrm>
            <a:off x="397427" y="1074937"/>
            <a:ext cx="4729464" cy="2795924"/>
          </a:xfrm>
          <a:prstGeom prst="rect">
            <a:avLst/>
          </a:prstGeom>
        </p:spPr>
        <p:txBody>
          <a:bodyPr wrap="square">
            <a:noAutofit/>
          </a:bodyPr>
          <a:lstStyle/>
          <a:p>
            <a:pPr marL="0" marR="0" lvl="0" indent="0" algn="l" defTabSz="914400" rtl="0" eaLnBrk="1" fontAlgn="base" latinLnBrk="0" hangingPunct="1">
              <a:lnSpc>
                <a:spcPct val="2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更广阔的</a:t>
            </a: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天地</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16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400" b="1" dirty="0">
                <a:latin typeface="微软雅黑" panose="020B0503020204020204" pitchFamily="34" charset="-122"/>
                <a:ea typeface="微软雅黑" panose="020B0503020204020204" pitchFamily="34" charset="-122"/>
                <a:cs typeface="Arial" charset="0"/>
              </a:rPr>
              <a:t>从数据处理到人工智能 </a:t>
            </a:r>
            <a:r>
              <a:rPr lang="en-US" altLang="zh-CN" sz="2400" b="1" dirty="0">
                <a:latin typeface="微软雅黑" panose="020B0503020204020204" pitchFamily="34" charset="-122"/>
                <a:ea typeface="微软雅黑" panose="020B0503020204020204" pitchFamily="34" charset="-122"/>
                <a:cs typeface="Arial" charset="0"/>
              </a:rPr>
              <a:t>…</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16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400" b="1" dirty="0">
                <a:latin typeface="微软雅黑" panose="020B0503020204020204" pitchFamily="34" charset="-122"/>
                <a:ea typeface="微软雅黑" panose="020B0503020204020204" pitchFamily="34" charset="-122"/>
                <a:cs typeface="Arial" charset="0"/>
              </a:rPr>
              <a:t>从人机交互到艺术设计 </a:t>
            </a:r>
            <a:r>
              <a:rPr lang="en-US" altLang="zh-CN" sz="2400" b="1" dirty="0">
                <a:latin typeface="微软雅黑" panose="020B0503020204020204" pitchFamily="34" charset="-122"/>
                <a:ea typeface="微软雅黑" panose="020B0503020204020204" pitchFamily="34" charset="-122"/>
                <a:cs typeface="Arial" charset="0"/>
              </a:rPr>
              <a:t>…</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algn="l" defTabSz="914400" rtl="0" eaLnBrk="1" fontAlgn="base" latinLnBrk="0" hangingPunct="1">
              <a:lnSpc>
                <a:spcPct val="16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400" b="1" dirty="0">
                <a:latin typeface="微软雅黑" panose="020B0503020204020204" pitchFamily="34" charset="-122"/>
                <a:ea typeface="微软雅黑" panose="020B0503020204020204" pitchFamily="34" charset="-122"/>
                <a:cs typeface="Arial" charset="0"/>
              </a:rPr>
              <a:t>从</a:t>
            </a:r>
            <a:r>
              <a:rPr lang="en-US" altLang="zh-CN" sz="2400" b="1" dirty="0">
                <a:latin typeface="微软雅黑" panose="020B0503020204020204" pitchFamily="34" charset="-122"/>
                <a:ea typeface="微软雅黑" panose="020B0503020204020204" pitchFamily="34" charset="-122"/>
                <a:cs typeface="Arial" charset="0"/>
              </a:rPr>
              <a:t>Web</a:t>
            </a:r>
            <a:r>
              <a:rPr lang="zh-CN" altLang="en-US" sz="2400" b="1" dirty="0">
                <a:latin typeface="微软雅黑" panose="020B0503020204020204" pitchFamily="34" charset="-122"/>
                <a:ea typeface="微软雅黑" panose="020B0503020204020204" pitchFamily="34" charset="-122"/>
                <a:cs typeface="Arial" charset="0"/>
              </a:rPr>
              <a:t>解析到网络空间</a:t>
            </a:r>
            <a:r>
              <a:rPr lang="en-US" altLang="zh-CN" sz="2400" b="1" dirty="0">
                <a:latin typeface="微软雅黑" panose="020B0503020204020204" pitchFamily="34" charset="-122"/>
                <a:ea typeface="微软雅黑" panose="020B0503020204020204" pitchFamily="34" charset="-122"/>
                <a:cs typeface="Arial" charset="0"/>
              </a:rPr>
              <a:t>… </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54" name="矩形 53">
            <a:extLst>
              <a:ext uri="{FF2B5EF4-FFF2-40B4-BE49-F238E27FC236}">
                <a16:creationId xmlns:a16="http://schemas.microsoft.com/office/drawing/2014/main" id="{573085BD-72F8-4D20-AFAD-F9F09B03F589}"/>
              </a:ext>
            </a:extLst>
          </p:cNvPr>
          <p:cNvSpPr/>
          <p:nvPr/>
        </p:nvSpPr>
        <p:spPr>
          <a:xfrm>
            <a:off x="251520" y="388461"/>
            <a:ext cx="8682446" cy="581057"/>
          </a:xfrm>
          <a:prstGeom prst="rect">
            <a:avLst/>
          </a:prstGeom>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第</a:t>
            </a:r>
            <a:r>
              <a:rPr lang="en-US" altLang="zh-CN" sz="2400" b="1" dirty="0">
                <a:solidFill>
                  <a:srgbClr val="0070C0"/>
                </a:solidFill>
                <a:latin typeface="微软雅黑" panose="020B0503020204020204" pitchFamily="34" charset="-122"/>
                <a:ea typeface="微软雅黑" panose="020B0503020204020204" pitchFamily="34" charset="-122"/>
                <a:cs typeface="Arial" charset="0"/>
              </a:rPr>
              <a:t>17-18</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周  </a:t>
            </a: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计算生态纵览</a:t>
            </a:r>
          </a:p>
        </p:txBody>
      </p:sp>
      <p:sp>
        <p:nvSpPr>
          <p:cNvPr id="24" name="矩形 23"/>
          <p:cNvSpPr/>
          <p:nvPr/>
        </p:nvSpPr>
        <p:spPr>
          <a:xfrm>
            <a:off x="902336" y="4025354"/>
            <a:ext cx="4441152" cy="400110"/>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D98431"/>
                </a:solidFill>
                <a:effectLst/>
                <a:uLnTx/>
                <a:uFillTx/>
                <a:latin typeface="微软雅黑" panose="020B0503020204020204" pitchFamily="34" charset="-122"/>
                <a:ea typeface="微软雅黑" panose="020B0503020204020204" pitchFamily="34" charset="-122"/>
                <a:cs typeface="Arial" charset="0"/>
                <a:sym typeface="Gill Sans" charset="0"/>
              </a:rPr>
              <a:t>第</a:t>
            </a:r>
            <a:r>
              <a:rPr lang="zh-CN" altLang="en-US" sz="2000" b="1" noProof="0" dirty="0">
                <a:solidFill>
                  <a:srgbClr val="D98431"/>
                </a:solidFill>
                <a:latin typeface="微软雅黑" panose="020B0503020204020204" pitchFamily="34" charset="-122"/>
                <a:ea typeface="微软雅黑" panose="020B0503020204020204" pitchFamily="34" charset="-122"/>
                <a:cs typeface="Arial" charset="0"/>
              </a:rPr>
              <a:t>九</a:t>
            </a:r>
            <a:r>
              <a:rPr kumimoji="0" lang="zh-CN" altLang="en-US" sz="2000" b="1" i="0" u="none" strike="noStrike" kern="1200" cap="none" spc="0" normalizeH="0" baseline="0" noProof="0" dirty="0">
                <a:ln>
                  <a:noFill/>
                </a:ln>
                <a:solidFill>
                  <a:srgbClr val="D98431"/>
                </a:solidFill>
                <a:effectLst/>
                <a:uLnTx/>
                <a:uFillTx/>
                <a:latin typeface="微软雅黑" panose="020B0503020204020204" pitchFamily="34" charset="-122"/>
                <a:ea typeface="微软雅黑" panose="020B0503020204020204" pitchFamily="34" charset="-122"/>
                <a:cs typeface="Arial" charset="0"/>
                <a:sym typeface="Gill Sans" charset="0"/>
              </a:rPr>
              <a:t>周看到更广阔的</a:t>
            </a:r>
            <a:r>
              <a:rPr kumimoji="0" lang="en-US" altLang="zh-CN" sz="2000" b="1" i="0" u="none" strike="noStrike" kern="1200" cap="none" spc="0" normalizeH="0" baseline="0" noProof="0" dirty="0">
                <a:ln>
                  <a:noFill/>
                </a:ln>
                <a:solidFill>
                  <a:srgbClr val="D98431"/>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2000" b="1" i="0" u="none" strike="noStrike" kern="1200" cap="none" spc="0" normalizeH="0" baseline="0" noProof="0" dirty="0">
                <a:ln>
                  <a:noFill/>
                </a:ln>
                <a:solidFill>
                  <a:srgbClr val="D98431"/>
                </a:solidFill>
                <a:effectLst/>
                <a:uLnTx/>
                <a:uFillTx/>
                <a:latin typeface="微软雅黑" panose="020B0503020204020204" pitchFamily="34" charset="-122"/>
                <a:ea typeface="微软雅黑" panose="020B0503020204020204" pitchFamily="34" charset="-122"/>
                <a:cs typeface="Arial" charset="0"/>
                <a:sym typeface="Gill Sans" charset="0"/>
              </a:rPr>
              <a:t>计算生态</a:t>
            </a:r>
            <a:endParaRPr kumimoji="0" lang="zh-CN" altLang="en-US" sz="2000" b="0" i="0" u="none" strike="noStrike" kern="1200" cap="none" spc="0" normalizeH="0" baseline="0" noProof="0" dirty="0">
              <a:ln>
                <a:noFill/>
              </a:ln>
              <a:solidFill>
                <a:srgbClr val="D98431"/>
              </a:solidFill>
              <a:effectLst/>
              <a:uLnTx/>
              <a:uFillTx/>
              <a:latin typeface="Gill Sans" charset="0"/>
              <a:sym typeface="Gill Sans" charset="0"/>
            </a:endParaRPr>
          </a:p>
        </p:txBody>
      </p:sp>
      <p:sp>
        <p:nvSpPr>
          <p:cNvPr id="25" name="矩形 24"/>
          <p:cNvSpPr/>
          <p:nvPr/>
        </p:nvSpPr>
        <p:spPr>
          <a:xfrm>
            <a:off x="4937181" y="4673597"/>
            <a:ext cx="4056992" cy="369332"/>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1800" b="1" dirty="0">
                <a:latin typeface="微软雅黑" panose="020B0503020204020204" pitchFamily="34" charset="-122"/>
                <a:ea typeface="微软雅黑" panose="020B0503020204020204" pitchFamily="34" charset="-122"/>
                <a:cs typeface="Arial" charset="0"/>
              </a:rPr>
              <a:t>看到更广阔天地</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，敢说不爱</a:t>
            </a:r>
            <a:r>
              <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吗？</a:t>
            </a:r>
            <a:endParaRPr kumimoji="0" lang="zh-CN" altLang="en-US" sz="1800" b="0" i="0" u="none" strike="noStrike" kern="1200" cap="none" spc="0" normalizeH="0" baseline="0" noProof="0" dirty="0">
              <a:ln>
                <a:noFill/>
              </a:ln>
              <a:solidFill>
                <a:srgbClr val="000000"/>
              </a:solidFill>
              <a:effectLst/>
              <a:uLnTx/>
              <a:uFillTx/>
              <a:latin typeface="Gill Sans" charset="0"/>
              <a:sym typeface="Gill Sans" charset="0"/>
            </a:endParaRPr>
          </a:p>
        </p:txBody>
      </p:sp>
      <p:sp>
        <p:nvSpPr>
          <p:cNvPr id="52" name="矩形 51"/>
          <p:cNvSpPr/>
          <p:nvPr/>
        </p:nvSpPr>
        <p:spPr>
          <a:xfrm>
            <a:off x="6245371" y="3496551"/>
            <a:ext cx="1082348" cy="30777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玫瑰花绘制</a:t>
            </a:r>
            <a:endParaRPr kumimoji="0" lang="zh-CN" altLang="en-US" sz="1400" b="0" i="0" u="none" strike="noStrike" kern="1200" cap="none" spc="0" normalizeH="0" baseline="0" noProof="0" dirty="0">
              <a:ln>
                <a:noFill/>
              </a:ln>
              <a:solidFill>
                <a:srgbClr val="0070C0"/>
              </a:solidFill>
              <a:effectLst/>
              <a:uLnTx/>
              <a:uFillTx/>
              <a:latin typeface="Gill Sans" charset="0"/>
              <a:sym typeface="Gill Sans" charset="0"/>
            </a:endParaRPr>
          </a:p>
        </p:txBody>
      </p:sp>
      <p:pic>
        <p:nvPicPr>
          <p:cNvPr id="26" name="图片 25">
            <a:extLst>
              <a:ext uri="{FF2B5EF4-FFF2-40B4-BE49-F238E27FC236}">
                <a16:creationId xmlns:a16="http://schemas.microsoft.com/office/drawing/2014/main" id="{050CE148-A64F-4910-9D77-F093B83F27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32372" y="1332417"/>
            <a:ext cx="1200124" cy="2437218"/>
          </a:xfrm>
          <a:prstGeom prst="rect">
            <a:avLst/>
          </a:prstGeom>
        </p:spPr>
      </p:pic>
      <p:sp>
        <p:nvSpPr>
          <p:cNvPr id="27" name="矩形 26"/>
          <p:cNvSpPr/>
          <p:nvPr/>
        </p:nvSpPr>
        <p:spPr>
          <a:xfrm>
            <a:off x="6983129" y="2813844"/>
            <a:ext cx="1980029" cy="307777"/>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1400" b="1" dirty="0">
                <a:solidFill>
                  <a:srgbClr val="0070C0"/>
                </a:solidFill>
                <a:latin typeface="微软雅黑" panose="020B0503020204020204" pitchFamily="34" charset="-122"/>
                <a:ea typeface="微软雅黑" panose="020B0503020204020204" pitchFamily="34" charset="-122"/>
                <a:cs typeface="Arial" charset="0"/>
              </a:rPr>
              <a:t>霍兰德人格分析雷达图</a:t>
            </a:r>
            <a:endParaRPr kumimoji="0" lang="zh-CN" altLang="en-US" sz="1400" b="0" i="0" u="none" strike="noStrike" kern="1200" cap="none" spc="0" normalizeH="0" baseline="0" noProof="0" dirty="0">
              <a:ln>
                <a:noFill/>
              </a:ln>
              <a:solidFill>
                <a:srgbClr val="0070C0"/>
              </a:solidFill>
              <a:effectLst/>
              <a:uLnTx/>
              <a:uFillTx/>
              <a:latin typeface="Gill Sans" charset="0"/>
              <a:sym typeface="Gill Sans" charset="0"/>
            </a:endParaRPr>
          </a:p>
        </p:txBody>
      </p:sp>
      <p:pic>
        <p:nvPicPr>
          <p:cNvPr id="28" name="图片 27">
            <a:extLst>
              <a:ext uri="{FF2B5EF4-FFF2-40B4-BE49-F238E27FC236}">
                <a16:creationId xmlns:a16="http://schemas.microsoft.com/office/drawing/2014/main" id="{90409884-6E4D-41FD-BFBE-D5126D290DA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645976" y="749859"/>
            <a:ext cx="2294925" cy="1928476"/>
          </a:xfrm>
          <a:prstGeom prst="rect">
            <a:avLst/>
          </a:prstGeom>
        </p:spPr>
      </p:pic>
    </p:spTree>
    <p:extLst>
      <p:ext uri="{BB962C8B-B14F-4D97-AF65-F5344CB8AC3E}">
        <p14:creationId xmlns:p14="http://schemas.microsoft.com/office/powerpoint/2010/main" val="4252116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171906" y="193183"/>
            <a:ext cx="4581398" cy="338071"/>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pPr marL="128588" indent="-128588"/>
            <a:r>
              <a:rPr lang="zh-CN" altLang="en-US" sz="2100" dirty="0">
                <a:solidFill>
                  <a:srgbClr val="00207A"/>
                </a:solidFill>
              </a:rPr>
              <a:t>推荐资料</a:t>
            </a:r>
          </a:p>
        </p:txBody>
      </p:sp>
      <p:sp>
        <p:nvSpPr>
          <p:cNvPr id="144" name="직사각형 45"/>
          <p:cNvSpPr/>
          <p:nvPr/>
        </p:nvSpPr>
        <p:spPr>
          <a:xfrm>
            <a:off x="0" y="625316"/>
            <a:ext cx="9144000" cy="571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cs typeface="+mn-ea"/>
              <a:sym typeface="+mn-lt"/>
            </a:endParaRPr>
          </a:p>
        </p:txBody>
      </p:sp>
      <p:sp>
        <p:nvSpPr>
          <p:cNvPr id="8" name="文本框 7"/>
          <p:cNvSpPr txBox="1"/>
          <p:nvPr/>
        </p:nvSpPr>
        <p:spPr>
          <a:xfrm>
            <a:off x="-1548680" y="987044"/>
            <a:ext cx="8412701" cy="397801"/>
          </a:xfrm>
          <a:prstGeom prst="rect">
            <a:avLst/>
          </a:prstGeom>
          <a:noFill/>
        </p:spPr>
        <p:txBody>
          <a:bodyPr wrap="square">
            <a:spAutoFit/>
          </a:bodyPr>
          <a:lstStyle/>
          <a:p>
            <a:pPr marL="257175" indent="-257175">
              <a:lnSpc>
                <a:spcPct val="150000"/>
              </a:lnSpc>
              <a:buFont typeface="Wingdings" panose="05000000000000000000" pitchFamily="2" charset="2"/>
              <a:buChar char="Ø"/>
            </a:pPr>
            <a:r>
              <a:rPr lang="en-US" altLang="zh-CN" sz="1500" dirty="0">
                <a:latin typeface="微软雅黑" panose="020B0503020204020204" pitchFamily="34" charset="-122"/>
                <a:ea typeface="微软雅黑" panose="020B0503020204020204" pitchFamily="34" charset="-122"/>
              </a:rPr>
              <a:t>1.</a:t>
            </a:r>
            <a:r>
              <a:rPr lang="zh-CN" altLang="en-US" sz="1500" dirty="0">
                <a:latin typeface="微软雅黑" panose="020B0503020204020204" pitchFamily="34" charset="-122"/>
                <a:ea typeface="微软雅黑" panose="020B0503020204020204" pitchFamily="34" charset="-122"/>
              </a:rPr>
              <a:t>吴军</a:t>
            </a:r>
            <a:r>
              <a:rPr lang="en-US" altLang="zh-CN" sz="15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数学之美</a:t>
            </a:r>
            <a:r>
              <a:rPr lang="en-US" altLang="zh-CN" sz="15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人民邮电出版社（第二版，第三版）</a:t>
            </a:r>
          </a:p>
        </p:txBody>
      </p:sp>
      <p:sp>
        <p:nvSpPr>
          <p:cNvPr id="5" name="Rectangle 4"/>
          <p:cNvSpPr>
            <a:spLocks noChangeArrowheads="1"/>
          </p:cNvSpPr>
          <p:nvPr/>
        </p:nvSpPr>
        <p:spPr bwMode="auto">
          <a:xfrm>
            <a:off x="46923" y="-155812"/>
            <a:ext cx="138564" cy="311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575"/>
          </a:p>
        </p:txBody>
      </p:sp>
      <p:sp>
        <p:nvSpPr>
          <p:cNvPr id="7" name="文本框 6">
            <a:extLst>
              <a:ext uri="{FF2B5EF4-FFF2-40B4-BE49-F238E27FC236}">
                <a16:creationId xmlns:a16="http://schemas.microsoft.com/office/drawing/2014/main" id="{47A556D4-A1F3-B08C-32D3-82518AE29A33}"/>
              </a:ext>
            </a:extLst>
          </p:cNvPr>
          <p:cNvSpPr txBox="1"/>
          <p:nvPr/>
        </p:nvSpPr>
        <p:spPr>
          <a:xfrm>
            <a:off x="-1" y="1351052"/>
            <a:ext cx="3851921" cy="397801"/>
          </a:xfrm>
          <a:prstGeom prst="rect">
            <a:avLst/>
          </a:prstGeom>
          <a:noFill/>
        </p:spPr>
        <p:txBody>
          <a:bodyPr wrap="square">
            <a:spAutoFit/>
          </a:bodyPr>
          <a:lstStyle/>
          <a:p>
            <a:pPr marL="257175" indent="-257175">
              <a:lnSpc>
                <a:spcPct val="150000"/>
              </a:lnSpc>
              <a:buFont typeface="Wingdings" panose="05000000000000000000" pitchFamily="2" charset="2"/>
              <a:buChar char="Ø"/>
            </a:pPr>
            <a:r>
              <a:rPr lang="en-US" altLang="zh-CN" sz="1500" dirty="0">
                <a:latin typeface="微软雅黑" panose="020B0503020204020204" pitchFamily="34" charset="-122"/>
                <a:ea typeface="微软雅黑" panose="020B0503020204020204" pitchFamily="34" charset="-122"/>
              </a:rPr>
              <a:t>2.</a:t>
            </a:r>
            <a:r>
              <a:rPr lang="zh-CN" altLang="en-US" sz="1500" dirty="0">
                <a:latin typeface="微软雅黑" panose="020B0503020204020204" pitchFamily="34" charset="-122"/>
                <a:ea typeface="微软雅黑" panose="020B0503020204020204" pitchFamily="34" charset="-122"/>
              </a:rPr>
              <a:t>周志华</a:t>
            </a:r>
            <a:r>
              <a:rPr lang="en-US" altLang="zh-CN" sz="15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机器学习</a:t>
            </a:r>
            <a:r>
              <a:rPr lang="en-US" altLang="zh-CN" sz="15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清华大学出版社</a:t>
            </a:r>
          </a:p>
        </p:txBody>
      </p:sp>
      <p:sp>
        <p:nvSpPr>
          <p:cNvPr id="9" name="文本框 8">
            <a:extLst>
              <a:ext uri="{FF2B5EF4-FFF2-40B4-BE49-F238E27FC236}">
                <a16:creationId xmlns:a16="http://schemas.microsoft.com/office/drawing/2014/main" id="{50692085-D3BB-CB68-53F9-1222D43155F2}"/>
              </a:ext>
            </a:extLst>
          </p:cNvPr>
          <p:cNvSpPr txBox="1"/>
          <p:nvPr/>
        </p:nvSpPr>
        <p:spPr>
          <a:xfrm>
            <a:off x="-2117887" y="1707154"/>
            <a:ext cx="8346072" cy="397801"/>
          </a:xfrm>
          <a:prstGeom prst="rect">
            <a:avLst/>
          </a:prstGeom>
          <a:noFill/>
        </p:spPr>
        <p:txBody>
          <a:bodyPr wrap="square">
            <a:spAutoFit/>
          </a:bodyPr>
          <a:lstStyle/>
          <a:p>
            <a:pPr marL="257175" indent="-257175">
              <a:lnSpc>
                <a:spcPct val="150000"/>
              </a:lnSpc>
              <a:buFont typeface="Wingdings" panose="05000000000000000000" pitchFamily="2" charset="2"/>
              <a:buChar char="Ø"/>
            </a:pPr>
            <a:r>
              <a:rPr lang="en-US" altLang="zh-CN" sz="1500" dirty="0">
                <a:latin typeface="微软雅黑" panose="020B0503020204020204" pitchFamily="34" charset="-122"/>
                <a:ea typeface="微软雅黑" panose="020B0503020204020204" pitchFamily="34" charset="-122"/>
              </a:rPr>
              <a:t>3.</a:t>
            </a:r>
            <a:r>
              <a:rPr lang="zh-CN" altLang="en-US" sz="1500" dirty="0">
                <a:latin typeface="微软雅黑" panose="020B0503020204020204" pitchFamily="34" charset="-122"/>
                <a:ea typeface="微软雅黑" panose="020B0503020204020204" pitchFamily="34" charset="-122"/>
              </a:rPr>
              <a:t>吴恩达</a:t>
            </a:r>
            <a:r>
              <a:rPr lang="en-US" altLang="zh-CN" sz="15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机器学习（黄海广翻译整理）</a:t>
            </a:r>
          </a:p>
        </p:txBody>
      </p:sp>
      <p:sp>
        <p:nvSpPr>
          <p:cNvPr id="10" name="文本框 9">
            <a:extLst>
              <a:ext uri="{FF2B5EF4-FFF2-40B4-BE49-F238E27FC236}">
                <a16:creationId xmlns:a16="http://schemas.microsoft.com/office/drawing/2014/main" id="{10EEBA9A-BE10-983C-245F-27DA511E8DCE}"/>
              </a:ext>
            </a:extLst>
          </p:cNvPr>
          <p:cNvSpPr txBox="1"/>
          <p:nvPr/>
        </p:nvSpPr>
        <p:spPr>
          <a:xfrm>
            <a:off x="-756591" y="2088799"/>
            <a:ext cx="6267320" cy="397801"/>
          </a:xfrm>
          <a:prstGeom prst="rect">
            <a:avLst/>
          </a:prstGeom>
          <a:noFill/>
        </p:spPr>
        <p:txBody>
          <a:bodyPr wrap="square">
            <a:spAutoFit/>
          </a:bodyPr>
          <a:lstStyle/>
          <a:p>
            <a:pPr marL="257175" indent="-257175">
              <a:lnSpc>
                <a:spcPct val="150000"/>
              </a:lnSpc>
              <a:buFont typeface="Wingdings" panose="05000000000000000000" pitchFamily="2" charset="2"/>
              <a:buChar char="Ø"/>
            </a:pPr>
            <a:r>
              <a:rPr lang="en-US" altLang="zh-CN" sz="1500" dirty="0">
                <a:latin typeface="微软雅黑" panose="020B0503020204020204" pitchFamily="34" charset="-122"/>
                <a:ea typeface="微软雅黑" panose="020B0503020204020204" pitchFamily="34" charset="-122"/>
              </a:rPr>
              <a:t>4.</a:t>
            </a:r>
            <a:r>
              <a:rPr lang="zh-CN" altLang="en-US" sz="1500" dirty="0">
                <a:latin typeface="微软雅黑" panose="020B0503020204020204" pitchFamily="34" charset="-122"/>
                <a:ea typeface="微软雅黑" panose="020B0503020204020204" pitchFamily="34" charset="-122"/>
              </a:rPr>
              <a:t>李航</a:t>
            </a:r>
            <a:r>
              <a:rPr lang="en-US" altLang="zh-CN" sz="15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统计学习方法</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升级为 机器学习方法</a:t>
            </a:r>
          </a:p>
        </p:txBody>
      </p:sp>
      <p:sp>
        <p:nvSpPr>
          <p:cNvPr id="13" name="文本框 12">
            <a:extLst>
              <a:ext uri="{FF2B5EF4-FFF2-40B4-BE49-F238E27FC236}">
                <a16:creationId xmlns:a16="http://schemas.microsoft.com/office/drawing/2014/main" id="{517A8449-63CB-8B7D-B85E-660325AE6AC9}"/>
              </a:ext>
            </a:extLst>
          </p:cNvPr>
          <p:cNvSpPr txBox="1"/>
          <p:nvPr/>
        </p:nvSpPr>
        <p:spPr>
          <a:xfrm>
            <a:off x="-108520" y="2427264"/>
            <a:ext cx="3243459" cy="397801"/>
          </a:xfrm>
          <a:prstGeom prst="rect">
            <a:avLst/>
          </a:prstGeom>
          <a:noFill/>
        </p:spPr>
        <p:txBody>
          <a:bodyPr wrap="square">
            <a:spAutoFit/>
          </a:bodyPr>
          <a:lstStyle/>
          <a:p>
            <a:pPr marL="257175" indent="-257175">
              <a:lnSpc>
                <a:spcPct val="150000"/>
              </a:lnSpc>
              <a:buFont typeface="Wingdings" panose="05000000000000000000" pitchFamily="2" charset="2"/>
              <a:buChar char="Ø"/>
            </a:pPr>
            <a:r>
              <a:rPr lang="en-US" altLang="zh-CN" sz="1500" dirty="0">
                <a:latin typeface="微软雅黑" panose="020B0503020204020204" pitchFamily="34" charset="-122"/>
                <a:ea typeface="微软雅黑" panose="020B0503020204020204" pitchFamily="34" charset="-122"/>
              </a:rPr>
              <a:t>5.</a:t>
            </a:r>
            <a:r>
              <a:rPr lang="zh-CN" altLang="en-US" sz="1500" dirty="0">
                <a:latin typeface="微软雅黑" panose="020B0503020204020204" pitchFamily="34" charset="-122"/>
                <a:ea typeface="微软雅黑" panose="020B0503020204020204" pitchFamily="34" charset="-122"/>
              </a:rPr>
              <a:t>董付国</a:t>
            </a:r>
            <a:r>
              <a:rPr lang="en-US" altLang="zh-CN" sz="1500" dirty="0">
                <a:latin typeface="微软雅黑" panose="020B0503020204020204" pitchFamily="34" charset="-122"/>
                <a:ea typeface="微软雅黑" panose="020B0503020204020204" pitchFamily="34" charset="-122"/>
              </a:rPr>
              <a:t>. Python</a:t>
            </a:r>
            <a:r>
              <a:rPr lang="zh-CN" altLang="en-US" sz="1500" dirty="0">
                <a:latin typeface="微软雅黑" panose="020B0503020204020204" pitchFamily="34" charset="-122"/>
                <a:ea typeface="微软雅黑" panose="020B0503020204020204" pitchFamily="34" charset="-122"/>
              </a:rPr>
              <a:t>程序设计</a:t>
            </a:r>
          </a:p>
        </p:txBody>
      </p:sp>
      <p:pic>
        <p:nvPicPr>
          <p:cNvPr id="16" name="图片 15">
            <a:extLst>
              <a:ext uri="{FF2B5EF4-FFF2-40B4-BE49-F238E27FC236}">
                <a16:creationId xmlns:a16="http://schemas.microsoft.com/office/drawing/2014/main" id="{32BFA007-B9C0-2241-BFCC-D53CC8EDF2EB}"/>
              </a:ext>
            </a:extLst>
          </p:cNvPr>
          <p:cNvPicPr>
            <a:picLocks noChangeAspect="1"/>
          </p:cNvPicPr>
          <p:nvPr/>
        </p:nvPicPr>
        <p:blipFill>
          <a:blip r:embed="rId3"/>
          <a:stretch>
            <a:fillRect/>
          </a:stretch>
        </p:blipFill>
        <p:spPr>
          <a:xfrm>
            <a:off x="7307170" y="776530"/>
            <a:ext cx="1379630" cy="1908863"/>
          </a:xfrm>
          <a:prstGeom prst="rect">
            <a:avLst/>
          </a:prstGeom>
        </p:spPr>
      </p:pic>
      <p:pic>
        <p:nvPicPr>
          <p:cNvPr id="18" name="图片 17">
            <a:extLst>
              <a:ext uri="{FF2B5EF4-FFF2-40B4-BE49-F238E27FC236}">
                <a16:creationId xmlns:a16="http://schemas.microsoft.com/office/drawing/2014/main" id="{9AF88CB6-9ABC-0FCC-F18F-F93EFC7EA4B3}"/>
              </a:ext>
            </a:extLst>
          </p:cNvPr>
          <p:cNvPicPr>
            <a:picLocks noChangeAspect="1"/>
          </p:cNvPicPr>
          <p:nvPr/>
        </p:nvPicPr>
        <p:blipFill>
          <a:blip r:embed="rId4"/>
          <a:stretch>
            <a:fillRect/>
          </a:stretch>
        </p:blipFill>
        <p:spPr>
          <a:xfrm>
            <a:off x="5510728" y="776529"/>
            <a:ext cx="1458914" cy="1888656"/>
          </a:xfrm>
          <a:prstGeom prst="rect">
            <a:avLst/>
          </a:prstGeom>
        </p:spPr>
      </p:pic>
      <p:pic>
        <p:nvPicPr>
          <p:cNvPr id="20" name="图片 19">
            <a:extLst>
              <a:ext uri="{FF2B5EF4-FFF2-40B4-BE49-F238E27FC236}">
                <a16:creationId xmlns:a16="http://schemas.microsoft.com/office/drawing/2014/main" id="{72444729-3A49-6A8F-6BAE-7A5029D105FF}"/>
              </a:ext>
            </a:extLst>
          </p:cNvPr>
          <p:cNvPicPr>
            <a:picLocks noChangeAspect="1"/>
          </p:cNvPicPr>
          <p:nvPr/>
        </p:nvPicPr>
        <p:blipFill>
          <a:blip r:embed="rId5"/>
          <a:stretch>
            <a:fillRect/>
          </a:stretch>
        </p:blipFill>
        <p:spPr>
          <a:xfrm>
            <a:off x="3560708" y="2894165"/>
            <a:ext cx="1371390" cy="1802714"/>
          </a:xfrm>
          <a:prstGeom prst="rect">
            <a:avLst/>
          </a:prstGeom>
        </p:spPr>
      </p:pic>
      <p:pic>
        <p:nvPicPr>
          <p:cNvPr id="22" name="图片 21">
            <a:extLst>
              <a:ext uri="{FF2B5EF4-FFF2-40B4-BE49-F238E27FC236}">
                <a16:creationId xmlns:a16="http://schemas.microsoft.com/office/drawing/2014/main" id="{FC841F49-793A-D97F-30CB-08CF31361B67}"/>
              </a:ext>
            </a:extLst>
          </p:cNvPr>
          <p:cNvPicPr>
            <a:picLocks noChangeAspect="1"/>
          </p:cNvPicPr>
          <p:nvPr/>
        </p:nvPicPr>
        <p:blipFill>
          <a:blip r:embed="rId6"/>
          <a:stretch>
            <a:fillRect/>
          </a:stretch>
        </p:blipFill>
        <p:spPr>
          <a:xfrm>
            <a:off x="7240138" y="2787449"/>
            <a:ext cx="1446662" cy="1863194"/>
          </a:xfrm>
          <a:prstGeom prst="rect">
            <a:avLst/>
          </a:prstGeom>
        </p:spPr>
      </p:pic>
      <p:pic>
        <p:nvPicPr>
          <p:cNvPr id="1028" name="Picture 4" descr="Ng at Machine Learning Class">
            <a:extLst>
              <a:ext uri="{FF2B5EF4-FFF2-40B4-BE49-F238E27FC236}">
                <a16:creationId xmlns:a16="http://schemas.microsoft.com/office/drawing/2014/main" id="{E059F9C7-7B8E-45F5-449C-ED8F62EA72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2298" y="2973991"/>
            <a:ext cx="1607344" cy="1643063"/>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a:extLst>
              <a:ext uri="{FF2B5EF4-FFF2-40B4-BE49-F238E27FC236}">
                <a16:creationId xmlns:a16="http://schemas.microsoft.com/office/drawing/2014/main" id="{F7CF64EF-464E-1A3E-4708-7CE02809FB5A}"/>
              </a:ext>
            </a:extLst>
          </p:cNvPr>
          <p:cNvSpPr txBox="1"/>
          <p:nvPr/>
        </p:nvSpPr>
        <p:spPr>
          <a:xfrm>
            <a:off x="5907050" y="4746962"/>
            <a:ext cx="818043" cy="300082"/>
          </a:xfrm>
          <a:prstGeom prst="rect">
            <a:avLst/>
          </a:prstGeom>
          <a:noFill/>
        </p:spPr>
        <p:txBody>
          <a:bodyPr wrap="square">
            <a:spAutoFit/>
          </a:bodyPr>
          <a:lstStyle/>
          <a:p>
            <a:r>
              <a:rPr lang="zh-CN" altLang="en-US" sz="1350" dirty="0">
                <a:latin typeface="微软雅黑" panose="020B0503020204020204" pitchFamily="34" charset="-122"/>
                <a:ea typeface="微软雅黑" panose="020B0503020204020204" pitchFamily="34" charset="-122"/>
              </a:rPr>
              <a:t>吴恩达</a:t>
            </a:r>
            <a:endParaRPr lang="zh-CN" altLang="en-US" sz="1575" dirty="0"/>
          </a:p>
        </p:txBody>
      </p:sp>
    </p:spTree>
    <p:extLst>
      <p:ext uri="{BB962C8B-B14F-4D97-AF65-F5344CB8AC3E}">
        <p14:creationId xmlns:p14="http://schemas.microsoft.com/office/powerpoint/2010/main" val="2656536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300311456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51212" name="Rectangle 12"/>
          <p:cNvSpPr>
            <a:spLocks/>
          </p:cNvSpPr>
          <p:nvPr/>
        </p:nvSpPr>
        <p:spPr bwMode="auto">
          <a:xfrm>
            <a:off x="0" y="483518"/>
            <a:ext cx="9144000" cy="79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nchorCtr="0"/>
          <a:lstStyle/>
          <a:p>
            <a:pPr marL="0" marR="0" lvl="0" indent="0" algn="ctr" defTabSz="914400" rtl="0" eaLnBrk="1" fontAlgn="base" latinLnBrk="0" hangingPunct="1">
              <a:lnSpc>
                <a:spcPct val="70000"/>
              </a:lnSpc>
              <a:spcBef>
                <a:spcPct val="0"/>
              </a:spcBef>
              <a:spcAft>
                <a:spcPct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课程定位</a:t>
            </a:r>
            <a:endParaRPr kumimoji="0" 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sp>
        <p:nvSpPr>
          <p:cNvPr id="4" name="矩形 3">
            <a:extLst>
              <a:ext uri="{FF2B5EF4-FFF2-40B4-BE49-F238E27FC236}">
                <a16:creationId xmlns:a16="http://schemas.microsoft.com/office/drawing/2014/main" id="{FFBA0611-5044-4ECB-9428-A456DF852D76}"/>
              </a:ext>
            </a:extLst>
          </p:cNvPr>
          <p:cNvSpPr/>
          <p:nvPr/>
        </p:nvSpPr>
        <p:spPr>
          <a:xfrm>
            <a:off x="0" y="1496434"/>
            <a:ext cx="9144000" cy="646331"/>
          </a:xfrm>
          <a:prstGeom prst="rect">
            <a:avLst/>
          </a:prstGeom>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面向编程零基础并体现大学水平的</a:t>
            </a: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语言入门课程</a:t>
            </a:r>
            <a:endParaRPr kumimoji="0" lang="en-US" altLang="zh-CN"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5" name="矩形 4">
            <a:extLst>
              <a:ext uri="{FF2B5EF4-FFF2-40B4-BE49-F238E27FC236}">
                <a16:creationId xmlns:a16="http://schemas.microsoft.com/office/drawing/2014/main" id="{511215CD-CC6E-4487-9C83-0F756AA52EAF}"/>
              </a:ext>
            </a:extLst>
          </p:cNvPr>
          <p:cNvSpPr/>
          <p:nvPr/>
        </p:nvSpPr>
        <p:spPr>
          <a:xfrm>
            <a:off x="0" y="2355726"/>
            <a:ext cx="9144000" cy="2203167"/>
          </a:xfrm>
          <a:prstGeom prst="rect">
            <a:avLst/>
          </a:prstGeom>
        </p:spPr>
        <p:txBody>
          <a:bodyPr wrap="square">
            <a:spAutoFit/>
          </a:bodyPr>
          <a:lstStyle/>
          <a:p>
            <a:pPr marL="0" marR="0" lvl="0" indent="0" algn="l" defTabSz="914400" rtl="0" eaLnBrk="1" fontAlgn="base" latinLnBrk="0" hangingPunct="1">
              <a:lnSpc>
                <a:spcPct val="2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零基础</a:t>
            </a:r>
            <a:r>
              <a:rPr lang="zh-CN" altLang="en-US" sz="2400" b="1" dirty="0">
                <a:latin typeface="微软雅黑" panose="020B0503020204020204" pitchFamily="34" charset="-122"/>
                <a:ea typeface="微软雅黑" panose="020B0503020204020204" pitchFamily="34" charset="-122"/>
                <a:cs typeface="Arial" charset="0"/>
              </a:rPr>
              <a:t>：语言程序设计入门课程</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lvl="0" algn="l">
              <a:lnSpc>
                <a:spcPct val="200000"/>
              </a:lnSpc>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大学水平</a:t>
            </a:r>
            <a:r>
              <a:rPr lang="zh-CN" altLang="en-US" sz="2400" b="1" dirty="0">
                <a:latin typeface="微软雅黑" panose="020B0503020204020204" pitchFamily="34" charset="-122"/>
                <a:ea typeface="微软雅黑" panose="020B0503020204020204" pitchFamily="34" charset="-122"/>
                <a:cs typeface="Arial" charset="0"/>
              </a:rPr>
              <a:t>：围绕</a:t>
            </a:r>
            <a:r>
              <a:rPr lang="zh-CN" altLang="zh-CN" sz="2400" dirty="0">
                <a:solidFill>
                  <a:schemeClr val="tx1"/>
                </a:solidFill>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cs typeface="Arial" charset="0"/>
              </a:rPr>
              <a:t>Python</a:t>
            </a:r>
            <a:r>
              <a:rPr lang="zh-CN" altLang="en-US" sz="2400" b="1" dirty="0">
                <a:latin typeface="微软雅黑" panose="020B0503020204020204" pitchFamily="34" charset="-122"/>
                <a:ea typeface="微软雅黑" panose="020B0503020204020204" pitchFamily="34" charset="-122"/>
                <a:cs typeface="Arial" charset="0"/>
              </a:rPr>
              <a:t>基础语法</a:t>
            </a:r>
            <a:r>
              <a:rPr lang="zh-CN" altLang="zh-CN" sz="2400" dirty="0">
                <a:solidFill>
                  <a:schemeClr val="tx1"/>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cs typeface="Arial" charset="0"/>
              </a:rPr>
              <a:t>的体系化内容讲解</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lvl="0" algn="l">
              <a:lnSpc>
                <a:spcPct val="200000"/>
              </a:lnSpc>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         - </a:t>
            </a:r>
            <a:r>
              <a:rPr lang="en-US" altLang="zh-CN" sz="2400" b="1" noProof="0" dirty="0">
                <a:solidFill>
                  <a:srgbClr val="0070C0"/>
                </a:solidFill>
                <a:latin typeface="微软雅黑" panose="020B0503020204020204" pitchFamily="34" charset="-122"/>
                <a:ea typeface="微软雅黑" panose="020B0503020204020204" pitchFamily="34" charset="-122"/>
                <a:cs typeface="Arial" charset="0"/>
              </a:rPr>
              <a:t>Python</a:t>
            </a:r>
            <a:r>
              <a:rPr lang="zh-CN" altLang="en-US" sz="2400" b="1" dirty="0">
                <a:latin typeface="微软雅黑" panose="020B0503020204020204" pitchFamily="34" charset="-122"/>
                <a:ea typeface="微软雅黑" panose="020B0503020204020204" pitchFamily="34" charset="-122"/>
                <a:cs typeface="Arial" charset="0"/>
              </a:rPr>
              <a:t>：全球最流行、产业最急需的程序设计语言</a:t>
            </a:r>
            <a:endParaRPr kumimoji="0" lang="zh-CN" altLang="en-US" sz="24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1819635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51212" name="Rectangle 12"/>
          <p:cNvSpPr>
            <a:spLocks/>
          </p:cNvSpPr>
          <p:nvPr/>
        </p:nvSpPr>
        <p:spPr bwMode="auto">
          <a:xfrm>
            <a:off x="0" y="483518"/>
            <a:ext cx="9144000" cy="79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nchorCtr="0"/>
          <a:lstStyle/>
          <a:p>
            <a:pPr marL="0" marR="0" lvl="0" indent="0" algn="ctr" defTabSz="914400" rtl="0" eaLnBrk="1" fontAlgn="base" latinLnBrk="0" hangingPunct="1">
              <a:lnSpc>
                <a:spcPct val="70000"/>
              </a:lnSpc>
              <a:spcBef>
                <a:spcPct val="0"/>
              </a:spcBef>
              <a:spcAft>
                <a:spcPct val="0"/>
              </a:spcAft>
              <a:buClrTx/>
              <a:buSzTx/>
              <a:buFontTx/>
              <a:buNone/>
              <a:tabLst/>
              <a:defRPr/>
            </a:pPr>
            <a:r>
              <a:rPr lang="zh-CN" altLang="en-US" sz="4000" dirty="0">
                <a:latin typeface="微软雅黑" panose="020B0503020204020204" pitchFamily="34" charset="-122"/>
                <a:ea typeface="微软雅黑" panose="020B0503020204020204" pitchFamily="34" charset="-122"/>
                <a:cs typeface="Bebas Neue" charset="0"/>
                <a:sym typeface="Bebas Neue" charset="0"/>
              </a:rPr>
              <a:t>适用</a:t>
            </a:r>
            <a:r>
              <a:rPr kumimoji="0" lang="zh-CN" alt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对象</a:t>
            </a:r>
            <a:endParaRPr kumimoji="0" 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sp>
        <p:nvSpPr>
          <p:cNvPr id="4" name="矩形 3">
            <a:extLst>
              <a:ext uri="{FF2B5EF4-FFF2-40B4-BE49-F238E27FC236}">
                <a16:creationId xmlns:a16="http://schemas.microsoft.com/office/drawing/2014/main" id="{FFBA0611-5044-4ECB-9428-A456DF852D76}"/>
              </a:ext>
            </a:extLst>
          </p:cNvPr>
          <p:cNvSpPr/>
          <p:nvPr/>
        </p:nvSpPr>
        <p:spPr>
          <a:xfrm>
            <a:off x="0" y="1496434"/>
            <a:ext cx="9144000" cy="646331"/>
          </a:xfrm>
          <a:prstGeom prst="rect">
            <a:avLst/>
          </a:prstGeom>
        </p:spPr>
        <p:txBody>
          <a:bodyPr wrap="square">
            <a:spAutoFit/>
          </a:bodyPr>
          <a:lstStyle/>
          <a:p>
            <a:pPr lvl="0">
              <a:lnSpc>
                <a:spcPct val="150000"/>
              </a:lnSpc>
              <a:defRPr/>
            </a:pP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面向编程</a:t>
            </a: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零基础并</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体现大学水平的</a:t>
            </a: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Python</a:t>
            </a:r>
            <a:r>
              <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rPr>
              <a:t>语言入门课程</a:t>
            </a:r>
            <a:endParaRPr kumimoji="0" lang="en-US" altLang="zh-CN" sz="24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5" name="矩形 4">
            <a:extLst>
              <a:ext uri="{FF2B5EF4-FFF2-40B4-BE49-F238E27FC236}">
                <a16:creationId xmlns:a16="http://schemas.microsoft.com/office/drawing/2014/main" id="{511215CD-CC6E-4487-9C83-0F756AA52EAF}"/>
              </a:ext>
            </a:extLst>
          </p:cNvPr>
          <p:cNvSpPr/>
          <p:nvPr/>
        </p:nvSpPr>
        <p:spPr>
          <a:xfrm>
            <a:off x="0" y="2355726"/>
            <a:ext cx="9144000" cy="2203167"/>
          </a:xfrm>
          <a:prstGeom prst="rect">
            <a:avLst/>
          </a:prstGeom>
        </p:spPr>
        <p:txBody>
          <a:bodyPr wrap="square">
            <a:spAutoFit/>
          </a:bodyPr>
          <a:lstStyle/>
          <a:p>
            <a:pPr algn="l">
              <a:lnSpc>
                <a:spcPct val="200000"/>
              </a:lnSpc>
            </a:pPr>
            <a:r>
              <a:rPr lang="zh-CN" altLang="en-US" sz="2400" dirty="0">
                <a:latin typeface="微软雅黑" panose="020B0503020204020204" pitchFamily="34" charset="-122"/>
                <a:ea typeface="微软雅黑" panose="020B0503020204020204" pitchFamily="34" charset="-122"/>
                <a:cs typeface="Arial" charset="0"/>
              </a:rPr>
              <a:t>         </a:t>
            </a:r>
            <a:r>
              <a:rPr lang="en-US" altLang="zh-CN" sz="2400" dirty="0">
                <a:solidFill>
                  <a:srgbClr val="007FDE"/>
                </a:solidFill>
                <a:latin typeface="微软雅黑" panose="020B0503020204020204" pitchFamily="34" charset="-122"/>
                <a:ea typeface="微软雅黑" panose="020B0503020204020204" pitchFamily="34" charset="-122"/>
                <a:cs typeface="Arial" charset="0"/>
              </a:rPr>
              <a:t>-</a:t>
            </a:r>
            <a:r>
              <a:rPr lang="zh-CN" altLang="en-US" sz="2400" dirty="0">
                <a:latin typeface="微软雅黑" panose="020B0503020204020204" pitchFamily="34" charset="-122"/>
                <a:ea typeface="微软雅黑" panose="020B0503020204020204" pitchFamily="34" charset="-122"/>
                <a:cs typeface="Arial" charset="0"/>
              </a:rPr>
              <a:t> </a:t>
            </a:r>
            <a:r>
              <a:rPr lang="zh-CN" altLang="en-US" sz="2400" b="1" dirty="0">
                <a:latin typeface="微软雅黑" panose="020B0503020204020204" pitchFamily="34" charset="-122"/>
                <a:ea typeface="微软雅黑" panose="020B0503020204020204" pitchFamily="34" charset="-122"/>
                <a:cs typeface="Arial" charset="0"/>
              </a:rPr>
              <a:t>适用各层次各专业大学在校生：程序设计入门课程</a:t>
            </a:r>
            <a:endParaRPr lang="en-US" altLang="zh-CN" sz="2400" b="1" dirty="0">
              <a:latin typeface="微软雅黑" panose="020B0503020204020204" pitchFamily="34" charset="-122"/>
              <a:ea typeface="微软雅黑" panose="020B0503020204020204" pitchFamily="34" charset="-122"/>
              <a:cs typeface="Arial" charset="0"/>
            </a:endParaRPr>
          </a:p>
          <a:p>
            <a:pPr algn="l">
              <a:lnSpc>
                <a:spcPct val="200000"/>
              </a:lnSpc>
            </a:pPr>
            <a:r>
              <a:rPr lang="zh-CN" altLang="en-US" sz="2400" dirty="0">
                <a:latin typeface="微软雅黑" panose="020B0503020204020204" pitchFamily="34" charset="-122"/>
                <a:ea typeface="微软雅黑" panose="020B0503020204020204" pitchFamily="34" charset="-122"/>
                <a:cs typeface="Arial" charset="0"/>
              </a:rPr>
              <a:t>         </a:t>
            </a:r>
            <a:r>
              <a:rPr lang="en-US" altLang="zh-CN" sz="2400" dirty="0">
                <a:solidFill>
                  <a:srgbClr val="007FDE"/>
                </a:solidFill>
                <a:latin typeface="微软雅黑" panose="020B0503020204020204" pitchFamily="34" charset="-122"/>
                <a:ea typeface="微软雅黑" panose="020B0503020204020204" pitchFamily="34" charset="-122"/>
                <a:cs typeface="Arial" charset="0"/>
              </a:rPr>
              <a:t>-</a:t>
            </a:r>
            <a:r>
              <a:rPr lang="zh-CN" altLang="en-US" sz="2400" dirty="0">
                <a:latin typeface="微软雅黑" panose="020B0503020204020204" pitchFamily="34" charset="-122"/>
                <a:ea typeface="微软雅黑" panose="020B0503020204020204" pitchFamily="34" charset="-122"/>
                <a:cs typeface="Arial" charset="0"/>
              </a:rPr>
              <a:t> </a:t>
            </a:r>
            <a:r>
              <a:rPr lang="zh-CN" altLang="en-US" sz="2400" b="1" dirty="0">
                <a:latin typeface="微软雅黑" panose="020B0503020204020204" pitchFamily="34" charset="-122"/>
                <a:ea typeface="微软雅黑" panose="020B0503020204020204" pitchFamily="34" charset="-122"/>
                <a:cs typeface="Arial" charset="0"/>
              </a:rPr>
              <a:t>适用拟构建坚实能力的自学者：体系化编程基础课程</a:t>
            </a:r>
            <a:endParaRPr lang="en-US" altLang="zh-CN" sz="2400" b="1" dirty="0">
              <a:latin typeface="微软雅黑" panose="020B0503020204020204" pitchFamily="34" charset="-122"/>
              <a:ea typeface="微软雅黑" panose="020B0503020204020204" pitchFamily="34" charset="-122"/>
              <a:cs typeface="Arial" charset="0"/>
            </a:endParaRPr>
          </a:p>
          <a:p>
            <a:pPr algn="l">
              <a:lnSpc>
                <a:spcPct val="200000"/>
              </a:lnSpc>
            </a:pPr>
            <a:r>
              <a:rPr lang="en-US" altLang="zh-CN" sz="2400" dirty="0">
                <a:solidFill>
                  <a:srgbClr val="007FDE"/>
                </a:solidFill>
                <a:latin typeface="微软雅黑" panose="020B0503020204020204" pitchFamily="34" charset="-122"/>
                <a:ea typeface="微软雅黑" panose="020B0503020204020204" pitchFamily="34" charset="-122"/>
                <a:cs typeface="Arial" charset="0"/>
              </a:rPr>
              <a:t>         -</a:t>
            </a:r>
            <a:r>
              <a:rPr lang="zh-CN" altLang="en-US" sz="2400" dirty="0">
                <a:latin typeface="微软雅黑" panose="020B0503020204020204" pitchFamily="34" charset="-122"/>
                <a:ea typeface="微软雅黑" panose="020B0503020204020204" pitchFamily="34" charset="-122"/>
                <a:cs typeface="Arial" charset="0"/>
              </a:rPr>
              <a:t> </a:t>
            </a:r>
            <a:r>
              <a:rPr lang="zh-CN" altLang="en-US" sz="2400" b="1" dirty="0">
                <a:latin typeface="微软雅黑" panose="020B0503020204020204" pitchFamily="34" charset="-122"/>
                <a:ea typeface="微软雅黑" panose="020B0503020204020204" pitchFamily="34" charset="-122"/>
                <a:cs typeface="Arial" charset="0"/>
              </a:rPr>
              <a:t>适用全国计算机等级考试考生：</a:t>
            </a:r>
            <a:r>
              <a:rPr lang="en-US" altLang="zh-CN" sz="2400" b="1" dirty="0">
                <a:latin typeface="微软雅黑" panose="020B0503020204020204" pitchFamily="34" charset="-122"/>
                <a:ea typeface="微软雅黑" panose="020B0503020204020204" pitchFamily="34" charset="-122"/>
                <a:cs typeface="Arial" charset="0"/>
              </a:rPr>
              <a:t>Python</a:t>
            </a:r>
            <a:r>
              <a:rPr lang="zh-CN" altLang="en-US" sz="2400" b="1" dirty="0">
                <a:latin typeface="微软雅黑" panose="020B0503020204020204" pitchFamily="34" charset="-122"/>
                <a:ea typeface="微软雅黑" panose="020B0503020204020204" pitchFamily="34" charset="-122"/>
                <a:cs typeface="Arial" charset="0"/>
              </a:rPr>
              <a:t>科目复习课程</a:t>
            </a:r>
            <a:endParaRPr lang="zh-CN" altLang="en-US" sz="2400" dirty="0"/>
          </a:p>
        </p:txBody>
      </p:sp>
    </p:spTree>
    <p:extLst>
      <p:ext uri="{BB962C8B-B14F-4D97-AF65-F5344CB8AC3E}">
        <p14:creationId xmlns:p14="http://schemas.microsoft.com/office/powerpoint/2010/main" val="3206656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51212" name="Rectangle 12"/>
          <p:cNvSpPr>
            <a:spLocks/>
          </p:cNvSpPr>
          <p:nvPr/>
        </p:nvSpPr>
        <p:spPr bwMode="auto">
          <a:xfrm>
            <a:off x="0" y="483518"/>
            <a:ext cx="9144000" cy="79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nchorCtr="0"/>
          <a:lstStyle/>
          <a:p>
            <a:pPr marL="0" marR="0" lvl="0" indent="0" algn="ctr" defTabSz="914400" rtl="0" eaLnBrk="1" fontAlgn="base" latinLnBrk="0" hangingPunct="1">
              <a:lnSpc>
                <a:spcPct val="70000"/>
              </a:lnSpc>
              <a:spcBef>
                <a:spcPct val="0"/>
              </a:spcBef>
              <a:spcAft>
                <a:spcPct val="0"/>
              </a:spcAft>
              <a:buClrTx/>
              <a:buSzTx/>
              <a:buFontTx/>
              <a:buNone/>
              <a:tabLst/>
              <a:defRPr/>
            </a:pPr>
            <a:r>
              <a:rPr lang="zh-CN" altLang="en-US" sz="4000" dirty="0">
                <a:latin typeface="微软雅黑" panose="020B0503020204020204" pitchFamily="34" charset="-122"/>
                <a:ea typeface="微软雅黑" panose="020B0503020204020204" pitchFamily="34" charset="-122"/>
                <a:cs typeface="Bebas Neue" charset="0"/>
                <a:sym typeface="Bebas Neue" charset="0"/>
              </a:rPr>
              <a:t>适用对象</a:t>
            </a:r>
            <a:endParaRPr kumimoji="0" 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sp>
        <p:nvSpPr>
          <p:cNvPr id="4" name="矩形 3">
            <a:extLst>
              <a:ext uri="{FF2B5EF4-FFF2-40B4-BE49-F238E27FC236}">
                <a16:creationId xmlns:a16="http://schemas.microsoft.com/office/drawing/2014/main" id="{FFBA0611-5044-4ECB-9428-A456DF852D76}"/>
              </a:ext>
            </a:extLst>
          </p:cNvPr>
          <p:cNvSpPr/>
          <p:nvPr/>
        </p:nvSpPr>
        <p:spPr>
          <a:xfrm>
            <a:off x="0" y="1519518"/>
            <a:ext cx="9144000" cy="646331"/>
          </a:xfrm>
          <a:prstGeom prst="rect">
            <a:avLst/>
          </a:prstGeom>
        </p:spPr>
        <p:txBody>
          <a:bodyPr wrap="square">
            <a:spAutoFit/>
          </a:bodyPr>
          <a:lstStyle/>
          <a:p>
            <a:pPr>
              <a:lnSpc>
                <a:spcPct val="150000"/>
              </a:lnSpc>
            </a:pP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或，面向掌握一门编程语言但</a:t>
            </a:r>
            <a:r>
              <a:rPr lang="en-US" altLang="zh-CN" sz="2400" b="1" dirty="0">
                <a:solidFill>
                  <a:srgbClr val="0070C0"/>
                </a:solidFill>
                <a:latin typeface="微软雅黑" panose="020B0503020204020204" pitchFamily="34" charset="-122"/>
                <a:ea typeface="微软雅黑" panose="020B0503020204020204" pitchFamily="34" charset="-122"/>
                <a:cs typeface="Arial" charset="0"/>
              </a:rPr>
              <a:t>Python</a:t>
            </a: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零基础同学的入门课程</a:t>
            </a:r>
            <a:endParaRPr lang="en-US" altLang="zh-CN" sz="2400" dirty="0">
              <a:solidFill>
                <a:srgbClr val="0070C0"/>
              </a:solidFill>
              <a:latin typeface="微软雅黑" panose="020B0503020204020204" pitchFamily="34" charset="-122"/>
              <a:ea typeface="微软雅黑" panose="020B0503020204020204" pitchFamily="34" charset="-122"/>
              <a:cs typeface="Arial" charset="0"/>
            </a:endParaRPr>
          </a:p>
        </p:txBody>
      </p:sp>
      <p:sp>
        <p:nvSpPr>
          <p:cNvPr id="2" name="矩形 1">
            <a:extLst>
              <a:ext uri="{FF2B5EF4-FFF2-40B4-BE49-F238E27FC236}">
                <a16:creationId xmlns:a16="http://schemas.microsoft.com/office/drawing/2014/main" id="{841E5833-277B-4D12-90C2-D73478D82722}"/>
              </a:ext>
            </a:extLst>
          </p:cNvPr>
          <p:cNvSpPr/>
          <p:nvPr/>
        </p:nvSpPr>
        <p:spPr>
          <a:xfrm>
            <a:off x="0" y="2715766"/>
            <a:ext cx="9144000" cy="1569660"/>
          </a:xfrm>
          <a:prstGeom prst="rect">
            <a:avLst/>
          </a:prstGeom>
        </p:spPr>
        <p:txBody>
          <a:bodyPr wrap="square">
            <a:spAutoFit/>
          </a:bodyPr>
          <a:lstStyle/>
          <a:p>
            <a:pPr algn="l">
              <a:lnSpc>
                <a:spcPct val="200000"/>
              </a:lnSpc>
            </a:pPr>
            <a:r>
              <a:rPr lang="en-US" altLang="zh-CN" sz="2400" dirty="0">
                <a:solidFill>
                  <a:srgbClr val="007FDE"/>
                </a:solidFill>
                <a:latin typeface="微软雅黑" panose="020B0503020204020204" pitchFamily="34" charset="-122"/>
                <a:ea typeface="微软雅黑" panose="020B0503020204020204" pitchFamily="34" charset="-122"/>
                <a:cs typeface="Arial" charset="0"/>
              </a:rPr>
              <a:t>	    -</a:t>
            </a:r>
            <a:r>
              <a:rPr lang="zh-CN" altLang="en-US" sz="2400" dirty="0">
                <a:latin typeface="微软雅黑" panose="020B0503020204020204" pitchFamily="34" charset="-122"/>
                <a:ea typeface="微软雅黑" panose="020B0503020204020204" pitchFamily="34" charset="-122"/>
                <a:cs typeface="Arial" charset="0"/>
              </a:rPr>
              <a:t> </a:t>
            </a:r>
            <a:r>
              <a:rPr lang="zh-CN" altLang="en-US" sz="2400" b="1" dirty="0">
                <a:latin typeface="微软雅黑" panose="020B0503020204020204" pitchFamily="34" charset="-122"/>
                <a:ea typeface="微软雅黑" panose="020B0503020204020204" pitchFamily="34" charset="-122"/>
                <a:cs typeface="Arial" charset="0"/>
              </a:rPr>
              <a:t>学过</a:t>
            </a:r>
            <a:r>
              <a:rPr lang="en-US" altLang="zh-CN" sz="2400" b="1" dirty="0">
                <a:latin typeface="微软雅黑" panose="020B0503020204020204" pitchFamily="34" charset="-122"/>
                <a:ea typeface="微软雅黑" panose="020B0503020204020204" pitchFamily="34" charset="-122"/>
                <a:cs typeface="Arial" charset="0"/>
              </a:rPr>
              <a:t>C/C++</a:t>
            </a:r>
            <a:r>
              <a:rPr lang="zh-CN" altLang="en-US" sz="2400" b="1" dirty="0">
                <a:latin typeface="微软雅黑" panose="020B0503020204020204" pitchFamily="34" charset="-122"/>
                <a:ea typeface="微软雅黑" panose="020B0503020204020204" pitchFamily="34" charset="-122"/>
                <a:cs typeface="Arial" charset="0"/>
              </a:rPr>
              <a:t>：</a:t>
            </a:r>
            <a:r>
              <a:rPr lang="zh-CN" altLang="en-US" sz="2400" b="1" dirty="0">
                <a:latin typeface="宋体" panose="02010600030101010101" pitchFamily="2" charset="-122"/>
                <a:ea typeface="宋体" panose="02010600030101010101" pitchFamily="2" charset="-122"/>
                <a:cs typeface="Arial" charset="0"/>
              </a:rPr>
              <a:t>“</a:t>
            </a:r>
            <a:r>
              <a:rPr lang="en-US" altLang="zh-CN" sz="2400" b="1" dirty="0">
                <a:latin typeface="微软雅黑" panose="020B0503020204020204" pitchFamily="34" charset="-122"/>
                <a:ea typeface="微软雅黑" panose="020B0503020204020204" pitchFamily="34" charset="-122"/>
                <a:cs typeface="Arial" charset="0"/>
              </a:rPr>
              <a:t>Python</a:t>
            </a:r>
            <a:r>
              <a:rPr lang="zh-CN" altLang="en-US" sz="2400" b="1" dirty="0">
                <a:latin typeface="微软雅黑" panose="020B0503020204020204" pitchFamily="34" charset="-122"/>
                <a:ea typeface="微软雅黑" panose="020B0503020204020204" pitchFamily="34" charset="-122"/>
                <a:cs typeface="Arial" charset="0"/>
              </a:rPr>
              <a:t>归</a:t>
            </a:r>
            <a:r>
              <a:rPr lang="en-US" altLang="zh-CN" sz="2400" b="1" dirty="0">
                <a:latin typeface="微软雅黑" panose="020B0503020204020204" pitchFamily="34" charset="-122"/>
                <a:ea typeface="微软雅黑" panose="020B0503020204020204" pitchFamily="34" charset="-122"/>
                <a:cs typeface="Arial" charset="0"/>
              </a:rPr>
              <a:t>Python</a:t>
            </a:r>
            <a:r>
              <a:rPr lang="zh-CN" altLang="en-US" sz="2400" b="1" dirty="0">
                <a:latin typeface="微软雅黑" panose="020B0503020204020204" pitchFamily="34" charset="-122"/>
                <a:ea typeface="微软雅黑" panose="020B0503020204020204" pitchFamily="34" charset="-122"/>
                <a:cs typeface="Arial" charset="0"/>
              </a:rPr>
              <a:t>，</a:t>
            </a:r>
            <a:r>
              <a:rPr lang="en-US" altLang="zh-CN" sz="2400" b="1" dirty="0">
                <a:latin typeface="微软雅黑" panose="020B0503020204020204" pitchFamily="34" charset="-122"/>
                <a:ea typeface="微软雅黑" panose="020B0503020204020204" pitchFamily="34" charset="-122"/>
                <a:cs typeface="Arial" charset="0"/>
              </a:rPr>
              <a:t>C</a:t>
            </a:r>
            <a:r>
              <a:rPr lang="zh-CN" altLang="en-US" sz="2400" b="1" dirty="0">
                <a:latin typeface="微软雅黑" panose="020B0503020204020204" pitchFamily="34" charset="-122"/>
                <a:ea typeface="微软雅黑" panose="020B0503020204020204" pitchFamily="34" charset="-122"/>
                <a:cs typeface="Arial" charset="0"/>
              </a:rPr>
              <a:t>归</a:t>
            </a:r>
            <a:r>
              <a:rPr lang="en-US" altLang="zh-CN" sz="2400" b="1" dirty="0">
                <a:latin typeface="微软雅黑" panose="020B0503020204020204" pitchFamily="34" charset="-122"/>
                <a:ea typeface="微软雅黑" panose="020B0503020204020204" pitchFamily="34" charset="-122"/>
                <a:cs typeface="Arial" charset="0"/>
              </a:rPr>
              <a:t>C</a:t>
            </a:r>
            <a:r>
              <a:rPr lang="zh-CN" altLang="en-US" sz="2400" b="1" dirty="0">
                <a:latin typeface="宋体" panose="02010600030101010101" pitchFamily="2" charset="-122"/>
                <a:ea typeface="宋体" panose="02010600030101010101" pitchFamily="2" charset="-122"/>
                <a:cs typeface="Arial" charset="0"/>
              </a:rPr>
              <a:t>”</a:t>
            </a:r>
            <a:endParaRPr lang="en-US" altLang="zh-CN" sz="2400" b="1" dirty="0">
              <a:latin typeface="宋体" panose="02010600030101010101" pitchFamily="2" charset="-122"/>
              <a:ea typeface="宋体" panose="02010600030101010101" pitchFamily="2" charset="-122"/>
              <a:cs typeface="Arial" charset="0"/>
            </a:endParaRPr>
          </a:p>
          <a:p>
            <a:pPr algn="l">
              <a:lnSpc>
                <a:spcPct val="200000"/>
              </a:lnSpc>
            </a:pPr>
            <a:r>
              <a:rPr lang="en-US" altLang="zh-CN" sz="2400" dirty="0">
                <a:solidFill>
                  <a:srgbClr val="007FDE"/>
                </a:solidFill>
                <a:latin typeface="微软雅黑" panose="020B0503020204020204" pitchFamily="34" charset="-122"/>
                <a:ea typeface="微软雅黑" panose="020B0503020204020204" pitchFamily="34" charset="-122"/>
                <a:cs typeface="Arial" charset="0"/>
              </a:rPr>
              <a:t>	    -</a:t>
            </a:r>
            <a:r>
              <a:rPr lang="zh-CN" altLang="en-US" sz="2400" dirty="0">
                <a:latin typeface="微软雅黑" panose="020B0503020204020204" pitchFamily="34" charset="-122"/>
                <a:ea typeface="微软雅黑" panose="020B0503020204020204" pitchFamily="34" charset="-122"/>
                <a:cs typeface="Arial" charset="0"/>
              </a:rPr>
              <a:t> </a:t>
            </a:r>
            <a:r>
              <a:rPr lang="zh-CN" altLang="en-US" sz="2400" b="1" dirty="0">
                <a:latin typeface="微软雅黑" panose="020B0503020204020204" pitchFamily="34" charset="-122"/>
                <a:ea typeface="微软雅黑" panose="020B0503020204020204" pitchFamily="34" charset="-122"/>
                <a:cs typeface="Arial" charset="0"/>
              </a:rPr>
              <a:t>学过其他语言：</a:t>
            </a:r>
            <a:r>
              <a:rPr lang="zh-CN" altLang="en-US" sz="2400" b="1" dirty="0">
                <a:latin typeface="宋体" panose="02010600030101010101" pitchFamily="2" charset="-122"/>
                <a:ea typeface="宋体" panose="02010600030101010101" pitchFamily="2" charset="-122"/>
                <a:cs typeface="Arial" charset="0"/>
              </a:rPr>
              <a:t>“</a:t>
            </a:r>
            <a:r>
              <a:rPr lang="zh-CN" altLang="en-US" sz="2400" b="1" dirty="0">
                <a:latin typeface="微软雅黑" panose="020B0503020204020204" pitchFamily="34" charset="-122"/>
                <a:ea typeface="微软雅黑" panose="020B0503020204020204" pitchFamily="34" charset="-122"/>
                <a:cs typeface="Arial" charset="0"/>
              </a:rPr>
              <a:t>人生苦短，我学</a:t>
            </a:r>
            <a:r>
              <a:rPr lang="en-US" altLang="zh-CN" sz="2400" b="1" dirty="0">
                <a:latin typeface="微软雅黑" panose="020B0503020204020204" pitchFamily="34" charset="-122"/>
                <a:ea typeface="微软雅黑" panose="020B0503020204020204" pitchFamily="34" charset="-122"/>
                <a:cs typeface="Arial" charset="0"/>
              </a:rPr>
              <a:t>Python</a:t>
            </a:r>
            <a:r>
              <a:rPr lang="zh-CN" altLang="en-US" sz="2400" b="1" dirty="0">
                <a:latin typeface="宋体" panose="02010600030101010101" pitchFamily="2" charset="-122"/>
                <a:ea typeface="宋体" panose="02010600030101010101" pitchFamily="2" charset="-122"/>
                <a:cs typeface="Arial" charset="0"/>
              </a:rPr>
              <a:t>”</a:t>
            </a:r>
            <a:endParaRPr lang="zh-CN" altLang="en-US" sz="2400" dirty="0"/>
          </a:p>
        </p:txBody>
      </p:sp>
    </p:spTree>
    <p:extLst>
      <p:ext uri="{BB962C8B-B14F-4D97-AF65-F5344CB8AC3E}">
        <p14:creationId xmlns:p14="http://schemas.microsoft.com/office/powerpoint/2010/main" val="2268227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EFA"/>
        </a:solidFill>
        <a:effectLst/>
      </p:bgPr>
    </p:bg>
    <p:spTree>
      <p:nvGrpSpPr>
        <p:cNvPr id="1" name=""/>
        <p:cNvGrpSpPr/>
        <p:nvPr/>
      </p:nvGrpSpPr>
      <p:grpSpPr>
        <a:xfrm>
          <a:off x="0" y="0"/>
          <a:ext cx="0" cy="0"/>
          <a:chOff x="0" y="0"/>
          <a:chExt cx="0" cy="0"/>
        </a:xfrm>
      </p:grpSpPr>
      <p:sp>
        <p:nvSpPr>
          <p:cNvPr id="51212" name="Rectangle 12"/>
          <p:cNvSpPr>
            <a:spLocks/>
          </p:cNvSpPr>
          <p:nvPr/>
        </p:nvSpPr>
        <p:spPr bwMode="auto">
          <a:xfrm>
            <a:off x="0" y="483518"/>
            <a:ext cx="9144000" cy="79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nchorCtr="0"/>
          <a:lstStyle/>
          <a:p>
            <a:pPr marL="0" marR="0" lvl="0" indent="0" algn="ctr" defTabSz="914400" rtl="0" eaLnBrk="1" fontAlgn="base" latinLnBrk="0" hangingPunct="1">
              <a:lnSpc>
                <a:spcPct val="70000"/>
              </a:lnSpc>
              <a:spcBef>
                <a:spcPct val="0"/>
              </a:spcBef>
              <a:spcAft>
                <a:spcPct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rPr>
              <a:t>教学目标</a:t>
            </a:r>
            <a:endParaRPr kumimoji="0" lang="en-US" sz="4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Bebas Neue" charset="0"/>
              <a:sym typeface="Bebas Neue" charset="0"/>
            </a:endParaRPr>
          </a:p>
        </p:txBody>
      </p:sp>
      <p:sp>
        <p:nvSpPr>
          <p:cNvPr id="4" name="矩形 3">
            <a:extLst>
              <a:ext uri="{FF2B5EF4-FFF2-40B4-BE49-F238E27FC236}">
                <a16:creationId xmlns:a16="http://schemas.microsoft.com/office/drawing/2014/main" id="{FFBA0611-5044-4ECB-9428-A456DF852D76}"/>
              </a:ext>
            </a:extLst>
          </p:cNvPr>
          <p:cNvSpPr/>
          <p:nvPr/>
        </p:nvSpPr>
        <p:spPr>
          <a:xfrm>
            <a:off x="0" y="2355726"/>
            <a:ext cx="9036496" cy="2308324"/>
          </a:xfrm>
          <a:prstGeom prst="rect">
            <a:avLst/>
          </a:prstGeom>
        </p:spPr>
        <p:txBody>
          <a:bodyPr wrap="square">
            <a:spAutoFit/>
          </a:bodyPr>
          <a:lstStyle/>
          <a:p>
            <a:pPr marL="0" marR="0" lvl="0" indent="0" defTabSz="914400" rtl="0" eaLnBrk="1" fontAlgn="base" latinLnBrk="0" hangingPunct="1">
              <a:lnSpc>
                <a:spcPct val="2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掌握</a:t>
            </a: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charset="0"/>
                <a:sym typeface="Gill Sans" charset="0"/>
              </a:rPr>
              <a:t>抽象并求解</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基本计算问题的初步能力</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marL="0" marR="0" lvl="0" indent="0" defTabSz="914400" rtl="0" eaLnBrk="1" fontAlgn="base" latinLnBrk="0" hangingPunct="1">
              <a:lnSpc>
                <a:spcPct val="2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400" b="1" dirty="0">
                <a:latin typeface="微软雅黑" panose="020B0503020204020204" pitchFamily="34" charset="-122"/>
                <a:ea typeface="微软雅黑" panose="020B0503020204020204" pitchFamily="34" charset="-122"/>
                <a:cs typeface="Arial" charset="0"/>
              </a:rPr>
              <a:t>了解产业界解决</a:t>
            </a:r>
            <a:r>
              <a:rPr lang="zh-CN" altLang="en-US" sz="2400" b="1" dirty="0">
                <a:solidFill>
                  <a:srgbClr val="C00000"/>
                </a:solidFill>
                <a:latin typeface="微软雅黑" panose="020B0503020204020204" pitchFamily="34" charset="-122"/>
                <a:ea typeface="微软雅黑" panose="020B0503020204020204" pitchFamily="34" charset="-122"/>
                <a:cs typeface="Arial" charset="0"/>
              </a:rPr>
              <a:t>复杂计算问题</a:t>
            </a:r>
            <a:r>
              <a:rPr lang="zh-CN" altLang="en-US" sz="2400" b="1" dirty="0">
                <a:latin typeface="微软雅黑" panose="020B0503020204020204" pitchFamily="34" charset="-122"/>
                <a:ea typeface="微软雅黑" panose="020B0503020204020204" pitchFamily="34" charset="-122"/>
                <a:cs typeface="Arial" charset="0"/>
              </a:rPr>
              <a:t>的基本方法</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a:p>
            <a:pPr lvl="0">
              <a:lnSpc>
                <a:spcPct val="200000"/>
              </a:lnSpc>
            </a:pPr>
            <a:r>
              <a:rPr kumimoji="0" lang="en-US" altLang="zh-CN" sz="2400" b="0" i="0" u="none" strike="noStrike" kern="1200" cap="none" spc="0" normalizeH="0" baseline="0" noProof="0" dirty="0">
                <a:ln>
                  <a:noFill/>
                </a:ln>
                <a:solidFill>
                  <a:srgbClr val="007FDE"/>
                </a:solidFill>
                <a:effectLst/>
                <a:uLnTx/>
                <a:uFillTx/>
                <a:latin typeface="微软雅黑" panose="020B0503020204020204" pitchFamily="34" charset="-122"/>
                <a:ea typeface="微软雅黑" panose="020B0503020204020204" pitchFamily="34" charset="-122"/>
                <a:cs typeface="Arial" charset="0"/>
                <a:sym typeface="Gill Sans" charset="0"/>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rPr>
              <a:t> </a:t>
            </a:r>
            <a:r>
              <a:rPr lang="zh-CN" altLang="en-US" sz="2400" b="1" dirty="0">
                <a:latin typeface="微软雅黑" panose="020B0503020204020204" pitchFamily="34" charset="-122"/>
                <a:ea typeface="微软雅黑" panose="020B0503020204020204" pitchFamily="34" charset="-122"/>
                <a:cs typeface="Arial" charset="0"/>
              </a:rPr>
              <a:t>享受编程求解和</a:t>
            </a:r>
            <a:r>
              <a:rPr lang="zh-CN" altLang="en-US" sz="2400" b="1" dirty="0">
                <a:solidFill>
                  <a:srgbClr val="C00000"/>
                </a:solidFill>
                <a:latin typeface="微软雅黑" panose="020B0503020204020204" pitchFamily="34" charset="-122"/>
                <a:ea typeface="微软雅黑" panose="020B0503020204020204" pitchFamily="34" charset="-122"/>
                <a:cs typeface="Arial" charset="0"/>
              </a:rPr>
              <a:t>科技创新</a:t>
            </a:r>
            <a:r>
              <a:rPr lang="zh-CN" altLang="en-US" sz="2400" b="1" dirty="0">
                <a:latin typeface="微软雅黑" panose="020B0503020204020204" pitchFamily="34" charset="-122"/>
                <a:ea typeface="微软雅黑" panose="020B0503020204020204" pitchFamily="34" charset="-122"/>
                <a:cs typeface="Arial" charset="0"/>
              </a:rPr>
              <a:t>带来的高阶乐趣</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charset="0"/>
              <a:sym typeface="Gill Sans" charset="0"/>
            </a:endParaRPr>
          </a:p>
        </p:txBody>
      </p:sp>
      <p:sp>
        <p:nvSpPr>
          <p:cNvPr id="5" name="矩形 4">
            <a:extLst>
              <a:ext uri="{FF2B5EF4-FFF2-40B4-BE49-F238E27FC236}">
                <a16:creationId xmlns:a16="http://schemas.microsoft.com/office/drawing/2014/main" id="{573085BD-72F8-4D20-AFAD-F9F09B03F589}"/>
              </a:ext>
            </a:extLst>
          </p:cNvPr>
          <p:cNvSpPr/>
          <p:nvPr/>
        </p:nvSpPr>
        <p:spPr>
          <a:xfrm>
            <a:off x="0" y="1529071"/>
            <a:ext cx="9144000" cy="646331"/>
          </a:xfrm>
          <a:prstGeom prst="rect">
            <a:avLst/>
          </a:prstGeom>
        </p:spPr>
        <p:txBody>
          <a:bodyPr wrap="square">
            <a:spAutoFit/>
          </a:bodyPr>
          <a:lstStyle/>
          <a:p>
            <a:pPr>
              <a:lnSpc>
                <a:spcPct val="150000"/>
              </a:lnSpc>
            </a:pP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编写</a:t>
            </a:r>
            <a:r>
              <a:rPr lang="en-US" altLang="zh-CN" sz="2400" b="1" dirty="0">
                <a:solidFill>
                  <a:srgbClr val="0070C0"/>
                </a:solidFill>
                <a:latin typeface="微软雅黑" panose="020B0503020204020204" pitchFamily="34" charset="-122"/>
                <a:ea typeface="微软雅黑" panose="020B0503020204020204" pitchFamily="34" charset="-122"/>
                <a:cs typeface="Arial" charset="0"/>
              </a:rPr>
              <a:t>100</a:t>
            </a: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行左右</a:t>
            </a:r>
            <a:r>
              <a:rPr lang="en-US" altLang="zh-CN" sz="2400" b="1" dirty="0">
                <a:solidFill>
                  <a:srgbClr val="0070C0"/>
                </a:solidFill>
                <a:latin typeface="微软雅黑" panose="020B0503020204020204" pitchFamily="34" charset="-122"/>
                <a:ea typeface="微软雅黑" panose="020B0503020204020204" pitchFamily="34" charset="-122"/>
                <a:cs typeface="Arial" charset="0"/>
              </a:rPr>
              <a:t>Python</a:t>
            </a: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程序，掌握一门可用</a:t>
            </a:r>
            <a:r>
              <a:rPr lang="en-US" altLang="zh-CN" sz="2400" b="1" dirty="0">
                <a:solidFill>
                  <a:srgbClr val="0070C0"/>
                </a:solidFill>
                <a:latin typeface="微软雅黑" panose="020B0503020204020204" pitchFamily="34" charset="-122"/>
                <a:ea typeface="微软雅黑" panose="020B0503020204020204" pitchFamily="34" charset="-122"/>
                <a:cs typeface="Arial" charset="0"/>
              </a:rPr>
              <a:t>20</a:t>
            </a:r>
            <a:r>
              <a:rPr lang="zh-CN" altLang="en-US" sz="2400" b="1" dirty="0">
                <a:solidFill>
                  <a:srgbClr val="0070C0"/>
                </a:solidFill>
                <a:latin typeface="微软雅黑" panose="020B0503020204020204" pitchFamily="34" charset="-122"/>
                <a:ea typeface="微软雅黑" panose="020B0503020204020204" pitchFamily="34" charset="-122"/>
                <a:cs typeface="Arial" charset="0"/>
              </a:rPr>
              <a:t>年以上的编程语言</a:t>
            </a:r>
          </a:p>
        </p:txBody>
      </p:sp>
    </p:spTree>
    <p:extLst>
      <p:ext uri="{BB962C8B-B14F-4D97-AF65-F5344CB8AC3E}">
        <p14:creationId xmlns:p14="http://schemas.microsoft.com/office/powerpoint/2010/main" val="4170834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579155a5afd86163fd78435cb23c80c36c92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Subtitle">
  <a:themeElements>
    <a:clrScheme name="Embassy_Orange (Light)">
      <a:dk1>
        <a:srgbClr val="000000"/>
      </a:dk1>
      <a:lt1>
        <a:srgbClr val="FFFFFF"/>
      </a:lt1>
      <a:dk2>
        <a:srgbClr val="323232"/>
      </a:dk2>
      <a:lt2>
        <a:srgbClr val="969696"/>
      </a:lt2>
      <a:accent1>
        <a:srgbClr val="FF6900"/>
      </a:accent1>
      <a:accent2>
        <a:srgbClr val="FF931A"/>
      </a:accent2>
      <a:accent3>
        <a:srgbClr val="FFB219"/>
      </a:accent3>
      <a:accent4>
        <a:srgbClr val="FFE019"/>
      </a:accent4>
      <a:accent5>
        <a:srgbClr val="4B4B4B"/>
      </a:accent5>
      <a:accent6>
        <a:srgbClr val="7F7F7F"/>
      </a:accent6>
      <a:hlink>
        <a:srgbClr val="B2B2B2"/>
      </a:hlink>
      <a:folHlink>
        <a:srgbClr val="F0F0F0"/>
      </a:folHlink>
    </a:clrScheme>
    <a:fontScheme name="Title &amp; Subtitle">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51305</TotalTime>
  <Pages>0</Pages>
  <Words>2950</Words>
  <Characters>0</Characters>
  <Application>Microsoft Office PowerPoint</Application>
  <PresentationFormat>全屏显示(16:9)</PresentationFormat>
  <Lines>0</Lines>
  <Paragraphs>283</Paragraphs>
  <Slides>56</Slides>
  <Notes>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56</vt:i4>
      </vt:variant>
    </vt:vector>
  </HeadingPairs>
  <TitlesOfParts>
    <vt:vector size="72" baseType="lpstr">
      <vt:lpstr>Gill Sans</vt:lpstr>
      <vt:lpstr>PingFang SC</vt:lpstr>
      <vt:lpstr>等线</vt:lpstr>
      <vt:lpstr>黑体</vt:lpstr>
      <vt:lpstr>隶书</vt:lpstr>
      <vt:lpstr>宋体</vt:lpstr>
      <vt:lpstr>微软雅黑</vt:lpstr>
      <vt:lpstr>Arial</vt:lpstr>
      <vt:lpstr>Britannic Bold</vt:lpstr>
      <vt:lpstr>Calibri</vt:lpstr>
      <vt:lpstr>Consolas</vt:lpstr>
      <vt:lpstr>Franklin Gothic Medium</vt:lpstr>
      <vt:lpstr>Palatino Linotype</vt:lpstr>
      <vt:lpstr>Stencil</vt:lpstr>
      <vt:lpstr>Wingdings</vt:lpstr>
      <vt:lpstr>Title &amp; Subtitle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chenying0907</dc:creator>
  <cp:lastModifiedBy>honghao zhu</cp:lastModifiedBy>
  <cp:revision>4456</cp:revision>
  <cp:lastPrinted>2017-02-27T11:23:14Z</cp:lastPrinted>
  <dcterms:modified xsi:type="dcterms:W3CDTF">2025-02-24T00:47:47Z</dcterms:modified>
</cp:coreProperties>
</file>